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285" r:id="rId2"/>
    <p:sldId id="1175" r:id="rId3"/>
    <p:sldId id="1138" r:id="rId4"/>
    <p:sldId id="1139" r:id="rId5"/>
    <p:sldId id="1198" r:id="rId6"/>
    <p:sldId id="1146" r:id="rId7"/>
    <p:sldId id="1145" r:id="rId8"/>
    <p:sldId id="1147" r:id="rId9"/>
    <p:sldId id="1149" r:id="rId10"/>
    <p:sldId id="1148" r:id="rId11"/>
    <p:sldId id="1179" r:id="rId12"/>
    <p:sldId id="1150" r:id="rId13"/>
    <p:sldId id="1151" r:id="rId14"/>
    <p:sldId id="1152" r:id="rId15"/>
    <p:sldId id="1153" r:id="rId16"/>
    <p:sldId id="1302" r:id="rId17"/>
    <p:sldId id="1303" r:id="rId18"/>
    <p:sldId id="1306" r:id="rId19"/>
    <p:sldId id="1307" r:id="rId20"/>
    <p:sldId id="1308" r:id="rId21"/>
    <p:sldId id="1309" r:id="rId22"/>
    <p:sldId id="1192" r:id="rId23"/>
    <p:sldId id="1156" r:id="rId24"/>
    <p:sldId id="1193" r:id="rId25"/>
    <p:sldId id="1194" r:id="rId26"/>
    <p:sldId id="1195" r:id="rId27"/>
    <p:sldId id="1196" r:id="rId28"/>
    <p:sldId id="1157" r:id="rId29"/>
    <p:sldId id="1158" r:id="rId30"/>
    <p:sldId id="1180" r:id="rId31"/>
    <p:sldId id="1199" r:id="rId32"/>
    <p:sldId id="1159" r:id="rId33"/>
    <p:sldId id="1160" r:id="rId34"/>
    <p:sldId id="1161" r:id="rId35"/>
    <p:sldId id="1162" r:id="rId36"/>
    <p:sldId id="1163" r:id="rId37"/>
    <p:sldId id="1164" r:id="rId38"/>
    <p:sldId id="1166" r:id="rId39"/>
    <p:sldId id="1165" r:id="rId40"/>
    <p:sldId id="1167" r:id="rId41"/>
    <p:sldId id="1168" r:id="rId42"/>
    <p:sldId id="1169" r:id="rId43"/>
    <p:sldId id="1170" r:id="rId44"/>
    <p:sldId id="1171" r:id="rId45"/>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175"/>
            <p14:sldId id="1138"/>
            <p14:sldId id="1139"/>
            <p14:sldId id="1198"/>
            <p14:sldId id="1146"/>
            <p14:sldId id="1145"/>
            <p14:sldId id="1147"/>
            <p14:sldId id="1149"/>
            <p14:sldId id="1148"/>
            <p14:sldId id="1179"/>
            <p14:sldId id="1150"/>
            <p14:sldId id="1151"/>
            <p14:sldId id="1152"/>
            <p14:sldId id="1153"/>
            <p14:sldId id="1302"/>
            <p14:sldId id="1303"/>
            <p14:sldId id="1306"/>
            <p14:sldId id="1307"/>
            <p14:sldId id="1308"/>
            <p14:sldId id="1309"/>
            <p14:sldId id="1192"/>
            <p14:sldId id="1156"/>
            <p14:sldId id="1193"/>
            <p14:sldId id="1194"/>
            <p14:sldId id="1195"/>
            <p14:sldId id="1196"/>
            <p14:sldId id="1157"/>
            <p14:sldId id="1158"/>
            <p14:sldId id="1180"/>
            <p14:sldId id="1199"/>
            <p14:sldId id="1159"/>
            <p14:sldId id="1160"/>
            <p14:sldId id="1161"/>
            <p14:sldId id="1162"/>
            <p14:sldId id="1163"/>
            <p14:sldId id="1164"/>
            <p14:sldId id="1166"/>
            <p14:sldId id="1165"/>
            <p14:sldId id="1167"/>
            <p14:sldId id="1168"/>
            <p14:sldId id="1169"/>
            <p14:sldId id="1170"/>
            <p14:sldId id="11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19" autoAdjust="0"/>
    <p:restoredTop sz="91901" autoAdjust="0"/>
  </p:normalViewPr>
  <p:slideViewPr>
    <p:cSldViewPr snapToGrid="0">
      <p:cViewPr varScale="1">
        <p:scale>
          <a:sx n="104" d="100"/>
          <a:sy n="104" d="100"/>
        </p:scale>
        <p:origin x="1260" y="96"/>
      </p:cViewPr>
      <p:guideLst/>
    </p:cSldViewPr>
  </p:slideViewPr>
  <p:notesTextViewPr>
    <p:cViewPr>
      <p:scale>
        <a:sx n="100" d="100"/>
        <a:sy n="100" d="100"/>
      </p:scale>
      <p:origin x="0" y="0"/>
    </p:cViewPr>
  </p:notesText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87"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1788c58c4719094" providerId="LiveId" clId="{90D112A8-6D07-4245-908B-4E8DEF9AECAC}"/>
  </pc:docChgLst>
  <pc:docChgLst>
    <pc:chgData userId="c1788c58c4719094" providerId="LiveId" clId="{14B25512-ADCC-4395-A990-F2405308BE27}"/>
    <pc:docChg chg="undo custSel addSld delSld modSld sldOrd modSection">
      <pc:chgData name="" userId="c1788c58c4719094" providerId="LiveId" clId="{14B25512-ADCC-4395-A990-F2405308BE27}" dt="2023-09-04T02:28:32.449" v="344" actId="20577"/>
      <pc:docMkLst>
        <pc:docMk/>
      </pc:docMkLst>
      <pc:sldChg chg="add del">
        <pc:chgData name="" userId="c1788c58c4719094" providerId="LiveId" clId="{14B25512-ADCC-4395-A990-F2405308BE27}" dt="2023-09-04T02:14:51.187" v="198"/>
        <pc:sldMkLst>
          <pc:docMk/>
          <pc:sldMk cId="311573263" sldId="311"/>
        </pc:sldMkLst>
      </pc:sldChg>
      <pc:sldChg chg="add del">
        <pc:chgData name="" userId="c1788c58c4719094" providerId="LiveId" clId="{14B25512-ADCC-4395-A990-F2405308BE27}" dt="2023-09-04T02:14:51.187" v="198"/>
        <pc:sldMkLst>
          <pc:docMk/>
          <pc:sldMk cId="522957439" sldId="504"/>
        </pc:sldMkLst>
      </pc:sldChg>
      <pc:sldChg chg="add del">
        <pc:chgData name="" userId="c1788c58c4719094" providerId="LiveId" clId="{14B25512-ADCC-4395-A990-F2405308BE27}" dt="2023-09-04T02:13:25.939" v="138"/>
        <pc:sldMkLst>
          <pc:docMk/>
          <pc:sldMk cId="0" sldId="938"/>
        </pc:sldMkLst>
      </pc:sldChg>
      <pc:sldChg chg="addSp modSp modAnim">
        <pc:chgData name="" userId="c1788c58c4719094" providerId="LiveId" clId="{14B25512-ADCC-4395-A990-F2405308BE27}" dt="2023-09-04T02:23:44.283" v="342" actId="20577"/>
        <pc:sldMkLst>
          <pc:docMk/>
          <pc:sldMk cId="3892994725" sldId="1148"/>
        </pc:sldMkLst>
        <pc:spChg chg="mod">
          <ac:chgData name="" userId="c1788c58c4719094" providerId="LiveId" clId="{14B25512-ADCC-4395-A990-F2405308BE27}" dt="2023-09-04T02:23:44.283" v="342" actId="20577"/>
          <ac:spMkLst>
            <pc:docMk/>
            <pc:sldMk cId="3892994725" sldId="1148"/>
            <ac:spMk id="29" creationId="{7F1AB74E-75D3-8546-B912-2C945AF83866}"/>
          </ac:spMkLst>
        </pc:spChg>
        <pc:spChg chg="add mod">
          <ac:chgData name="" userId="c1788c58c4719094" providerId="LiveId" clId="{14B25512-ADCC-4395-A990-F2405308BE27}" dt="2023-09-04T02:23:28.304" v="338" actId="403"/>
          <ac:spMkLst>
            <pc:docMk/>
            <pc:sldMk cId="3892994725" sldId="1148"/>
            <ac:spMk id="31" creationId="{FFF685F5-ADEB-47E8-9E47-3FC7416D0F0B}"/>
          </ac:spMkLst>
        </pc:spChg>
        <pc:grpChg chg="mod">
          <ac:chgData name="" userId="c1788c58c4719094" providerId="LiveId" clId="{14B25512-ADCC-4395-A990-F2405308BE27}" dt="2023-09-04T02:21:32.347" v="296" actId="1076"/>
          <ac:grpSpMkLst>
            <pc:docMk/>
            <pc:sldMk cId="3892994725" sldId="1148"/>
            <ac:grpSpMk id="52" creationId="{2231172C-FEB9-F347-B74D-834543847A25}"/>
          </ac:grpSpMkLst>
        </pc:grpChg>
      </pc:sldChg>
      <pc:sldChg chg="ord">
        <pc:chgData name="" userId="c1788c58c4719094" providerId="LiveId" clId="{14B25512-ADCC-4395-A990-F2405308BE27}" dt="2023-09-04T02:16:57.029" v="262"/>
        <pc:sldMkLst>
          <pc:docMk/>
          <pc:sldMk cId="3535129658" sldId="1154"/>
        </pc:sldMkLst>
      </pc:sldChg>
      <pc:sldChg chg="del">
        <pc:chgData name="" userId="c1788c58c4719094" providerId="LiveId" clId="{14B25512-ADCC-4395-A990-F2405308BE27}" dt="2023-09-04T02:12:14.904" v="83" actId="2696"/>
        <pc:sldMkLst>
          <pc:docMk/>
          <pc:sldMk cId="2186621289" sldId="1155"/>
        </pc:sldMkLst>
      </pc:sldChg>
      <pc:sldChg chg="del">
        <pc:chgData name="" userId="c1788c58c4719094" providerId="LiveId" clId="{14B25512-ADCC-4395-A990-F2405308BE27}" dt="2023-09-04T02:12:15.593" v="84" actId="2696"/>
        <pc:sldMkLst>
          <pc:docMk/>
          <pc:sldMk cId="528706331" sldId="1185"/>
        </pc:sldMkLst>
      </pc:sldChg>
      <pc:sldChg chg="delSp modSp">
        <pc:chgData name="" userId="c1788c58c4719094" providerId="LiveId" clId="{14B25512-ADCC-4395-A990-F2405308BE27}" dt="2023-09-04T01:41:06.905" v="37" actId="20577"/>
        <pc:sldMkLst>
          <pc:docMk/>
          <pc:sldMk cId="299746895" sldId="1293"/>
        </pc:sldMkLst>
        <pc:spChg chg="mod">
          <ac:chgData name="" userId="c1788c58c4719094" providerId="LiveId" clId="{14B25512-ADCC-4395-A990-F2405308BE27}" dt="2023-09-04T01:41:06.905" v="37" actId="20577"/>
          <ac:spMkLst>
            <pc:docMk/>
            <pc:sldMk cId="299746895" sldId="1293"/>
            <ac:spMk id="5" creationId="{5CAF9A47-68AB-4B2C-A7DC-F228D329A1D9}"/>
          </ac:spMkLst>
        </pc:spChg>
        <pc:picChg chg="del">
          <ac:chgData name="" userId="c1788c58c4719094" providerId="LiveId" clId="{14B25512-ADCC-4395-A990-F2405308BE27}" dt="2023-09-04T01:40:52.701" v="0" actId="478"/>
          <ac:picMkLst>
            <pc:docMk/>
            <pc:sldMk cId="299746895" sldId="1293"/>
            <ac:picMk id="8" creationId="{4EB4C7E7-C388-4368-AC16-59A25E1E7A17}"/>
          </ac:picMkLst>
        </pc:picChg>
      </pc:sldChg>
      <pc:sldChg chg="modSp">
        <pc:chgData name="" userId="c1788c58c4719094" providerId="LiveId" clId="{14B25512-ADCC-4395-A990-F2405308BE27}" dt="2023-09-04T01:41:41.368" v="52" actId="20577"/>
        <pc:sldMkLst>
          <pc:docMk/>
          <pc:sldMk cId="2811170991" sldId="1294"/>
        </pc:sldMkLst>
        <pc:spChg chg="mod">
          <ac:chgData name="" userId="c1788c58c4719094" providerId="LiveId" clId="{14B25512-ADCC-4395-A990-F2405308BE27}" dt="2023-09-04T01:41:41.368" v="52" actId="20577"/>
          <ac:spMkLst>
            <pc:docMk/>
            <pc:sldMk cId="2811170991" sldId="1294"/>
            <ac:spMk id="5" creationId="{CCA5B3B1-1038-4097-B97E-D2CED56AC1FE}"/>
          </ac:spMkLst>
        </pc:spChg>
      </pc:sldChg>
      <pc:sldChg chg="modSp">
        <pc:chgData name="" userId="c1788c58c4719094" providerId="LiveId" clId="{14B25512-ADCC-4395-A990-F2405308BE27}" dt="2023-09-04T02:28:32.449" v="344" actId="20577"/>
        <pc:sldMkLst>
          <pc:docMk/>
          <pc:sldMk cId="2865453759" sldId="1295"/>
        </pc:sldMkLst>
        <pc:spChg chg="mod">
          <ac:chgData name="" userId="c1788c58c4719094" providerId="LiveId" clId="{14B25512-ADCC-4395-A990-F2405308BE27}" dt="2023-09-04T02:28:32.449" v="344" actId="20577"/>
          <ac:spMkLst>
            <pc:docMk/>
            <pc:sldMk cId="2865453759" sldId="1295"/>
            <ac:spMk id="5" creationId="{6A9D6EE3-5341-4049-BE4E-04D5EB7A70E5}"/>
          </ac:spMkLst>
        </pc:spChg>
      </pc:sldChg>
      <pc:sldChg chg="modSp">
        <pc:chgData name="" userId="c1788c58c4719094" providerId="LiveId" clId="{14B25512-ADCC-4395-A990-F2405308BE27}" dt="2023-09-04T01:42:41.362" v="82" actId="20577"/>
        <pc:sldMkLst>
          <pc:docMk/>
          <pc:sldMk cId="2667830104" sldId="1297"/>
        </pc:sldMkLst>
        <pc:spChg chg="mod">
          <ac:chgData name="" userId="c1788c58c4719094" providerId="LiveId" clId="{14B25512-ADCC-4395-A990-F2405308BE27}" dt="2023-09-04T01:42:41.362" v="82" actId="20577"/>
          <ac:spMkLst>
            <pc:docMk/>
            <pc:sldMk cId="2667830104" sldId="1297"/>
            <ac:spMk id="5" creationId="{DFBD2829-3158-41D3-BEFD-DB62171ECB5C}"/>
          </ac:spMkLst>
        </pc:spChg>
      </pc:sldChg>
      <pc:sldChg chg="addSp delSp modSp add modAnim">
        <pc:chgData name="" userId="c1788c58c4719094" providerId="LiveId" clId="{14B25512-ADCC-4395-A990-F2405308BE27}" dt="2023-09-04T02:13:16.099" v="136" actId="1076"/>
        <pc:sldMkLst>
          <pc:docMk/>
          <pc:sldMk cId="4140112427" sldId="1302"/>
        </pc:sldMkLst>
        <pc:spChg chg="mod">
          <ac:chgData name="" userId="c1788c58c4719094" providerId="LiveId" clId="{14B25512-ADCC-4395-A990-F2405308BE27}" dt="2023-09-04T02:12:40.996" v="128" actId="27636"/>
          <ac:spMkLst>
            <pc:docMk/>
            <pc:sldMk cId="4140112427" sldId="1302"/>
            <ac:spMk id="2" creationId="{524040AE-5DE9-4BCA-837E-E082B8541988}"/>
          </ac:spMkLst>
        </pc:spChg>
        <pc:spChg chg="del">
          <ac:chgData name="" userId="c1788c58c4719094" providerId="LiveId" clId="{14B25512-ADCC-4395-A990-F2405308BE27}" dt="2023-09-04T02:12:44.671" v="129" actId="478"/>
          <ac:spMkLst>
            <pc:docMk/>
            <pc:sldMk cId="4140112427" sldId="1302"/>
            <ac:spMk id="4" creationId="{0D1B148A-9E94-4CAC-A256-6C3F815B029E}"/>
          </ac:spMkLst>
        </pc:spChg>
        <pc:spChg chg="del">
          <ac:chgData name="" userId="c1788c58c4719094" providerId="LiveId" clId="{14B25512-ADCC-4395-A990-F2405308BE27}" dt="2023-09-04T02:12:46.235" v="130" actId="478"/>
          <ac:spMkLst>
            <pc:docMk/>
            <pc:sldMk cId="4140112427" sldId="1302"/>
            <ac:spMk id="5" creationId="{96A89790-AE9B-4111-8472-7948F0AE5580}"/>
          </ac:spMkLst>
        </pc:spChg>
        <pc:spChg chg="add mod">
          <ac:chgData name="" userId="c1788c58c4719094" providerId="LiveId" clId="{14B25512-ADCC-4395-A990-F2405308BE27}" dt="2023-09-04T02:13:13.569" v="135" actId="1076"/>
          <ac:spMkLst>
            <pc:docMk/>
            <pc:sldMk cId="4140112427" sldId="1302"/>
            <ac:spMk id="6" creationId="{A31987F7-F74F-47DF-8DCB-2CFD02B95E8D}"/>
          </ac:spMkLst>
        </pc:spChg>
        <pc:spChg chg="add mod">
          <ac:chgData name="" userId="c1788c58c4719094" providerId="LiveId" clId="{14B25512-ADCC-4395-A990-F2405308BE27}" dt="2023-09-04T02:13:16.099" v="136" actId="1076"/>
          <ac:spMkLst>
            <pc:docMk/>
            <pc:sldMk cId="4140112427" sldId="1302"/>
            <ac:spMk id="7" creationId="{A78AAB69-900D-41A0-93AD-A2A023A66E16}"/>
          </ac:spMkLst>
        </pc:spChg>
      </pc:sldChg>
      <pc:sldChg chg="addSp delSp modSp add modAnim">
        <pc:chgData name="" userId="c1788c58c4719094" providerId="LiveId" clId="{14B25512-ADCC-4395-A990-F2405308BE27}" dt="2023-09-04T02:16:38.882" v="260" actId="1076"/>
        <pc:sldMkLst>
          <pc:docMk/>
          <pc:sldMk cId="1113451100" sldId="1303"/>
        </pc:sldMkLst>
        <pc:spChg chg="mod">
          <ac:chgData name="" userId="c1788c58c4719094" providerId="LiveId" clId="{14B25512-ADCC-4395-A990-F2405308BE27}" dt="2023-09-04T02:13:37.527" v="194" actId="20577"/>
          <ac:spMkLst>
            <pc:docMk/>
            <pc:sldMk cId="1113451100" sldId="1303"/>
            <ac:spMk id="2" creationId="{0B1DDF10-36B1-4353-B6C6-F2D242F6B740}"/>
          </ac:spMkLst>
        </pc:spChg>
        <pc:spChg chg="del">
          <ac:chgData name="" userId="c1788c58c4719094" providerId="LiveId" clId="{14B25512-ADCC-4395-A990-F2405308BE27}" dt="2023-09-04T02:13:40.689" v="195" actId="478"/>
          <ac:spMkLst>
            <pc:docMk/>
            <pc:sldMk cId="1113451100" sldId="1303"/>
            <ac:spMk id="4" creationId="{8C35B0B7-9FA6-442C-B7C2-0670F3EA6F1E}"/>
          </ac:spMkLst>
        </pc:spChg>
        <pc:spChg chg="del">
          <ac:chgData name="" userId="c1788c58c4719094" providerId="LiveId" clId="{14B25512-ADCC-4395-A990-F2405308BE27}" dt="2023-09-04T02:13:43.538" v="196" actId="478"/>
          <ac:spMkLst>
            <pc:docMk/>
            <pc:sldMk cId="1113451100" sldId="1303"/>
            <ac:spMk id="5" creationId="{D2A63760-D6C9-4D00-B1C5-F281E908993C}"/>
          </ac:spMkLst>
        </pc:spChg>
        <pc:spChg chg="add mod">
          <ac:chgData name="" userId="c1788c58c4719094" providerId="LiveId" clId="{14B25512-ADCC-4395-A990-F2405308BE27}" dt="2023-09-04T02:16:38.882" v="260" actId="1076"/>
          <ac:spMkLst>
            <pc:docMk/>
            <pc:sldMk cId="1113451100" sldId="1303"/>
            <ac:spMk id="6" creationId="{6FDB1F66-119C-4450-AF18-3216B0F5DE99}"/>
          </ac:spMkLst>
        </pc:spChg>
        <pc:spChg chg="add mod">
          <ac:chgData name="" userId="c1788c58c4719094" providerId="LiveId" clId="{14B25512-ADCC-4395-A990-F2405308BE27}" dt="2023-09-04T02:16:38.882" v="260" actId="1076"/>
          <ac:spMkLst>
            <pc:docMk/>
            <pc:sldMk cId="1113451100" sldId="1303"/>
            <ac:spMk id="7" creationId="{4DF1BCD3-E5FB-4557-8C23-EA22D59DDF43}"/>
          </ac:spMkLst>
        </pc:spChg>
      </pc:sldChg>
      <pc:sldChg chg="addSp delSp modSp add modAnim">
        <pc:chgData name="" userId="c1788c58c4719094" providerId="LiveId" clId="{14B25512-ADCC-4395-A990-F2405308BE27}" dt="2023-09-04T02:15:55.160" v="231"/>
        <pc:sldMkLst>
          <pc:docMk/>
          <pc:sldMk cId="1596750446" sldId="1304"/>
        </pc:sldMkLst>
        <pc:spChg chg="mod">
          <ac:chgData name="" userId="c1788c58c4719094" providerId="LiveId" clId="{14B25512-ADCC-4395-A990-F2405308BE27}" dt="2023-09-04T02:15:04.489" v="224" actId="20577"/>
          <ac:spMkLst>
            <pc:docMk/>
            <pc:sldMk cId="1596750446" sldId="1304"/>
            <ac:spMk id="2" creationId="{25CEFCC9-0898-404B-B473-B896477168E9}"/>
          </ac:spMkLst>
        </pc:spChg>
        <pc:spChg chg="del">
          <ac:chgData name="" userId="c1788c58c4719094" providerId="LiveId" clId="{14B25512-ADCC-4395-A990-F2405308BE27}" dt="2023-09-04T02:15:07.396" v="225" actId="478"/>
          <ac:spMkLst>
            <pc:docMk/>
            <pc:sldMk cId="1596750446" sldId="1304"/>
            <ac:spMk id="4" creationId="{7035BD78-2049-4B0F-8399-580CCC626B9C}"/>
          </ac:spMkLst>
        </pc:spChg>
        <pc:spChg chg="del">
          <ac:chgData name="" userId="c1788c58c4719094" providerId="LiveId" clId="{14B25512-ADCC-4395-A990-F2405308BE27}" dt="2023-09-04T02:15:09.243" v="226" actId="478"/>
          <ac:spMkLst>
            <pc:docMk/>
            <pc:sldMk cId="1596750446" sldId="1304"/>
            <ac:spMk id="5" creationId="{8588FBC2-F0FC-487A-9672-5D73EB2ABB7E}"/>
          </ac:spMkLst>
        </pc:spChg>
        <pc:spChg chg="add del mod">
          <ac:chgData name="" userId="c1788c58c4719094" providerId="LiveId" clId="{14B25512-ADCC-4395-A990-F2405308BE27}" dt="2023-09-04T02:15:50.559" v="230"/>
          <ac:spMkLst>
            <pc:docMk/>
            <pc:sldMk cId="1596750446" sldId="1304"/>
            <ac:spMk id="6" creationId="{A7BE7FD9-4B72-4940-ACC8-39131C1FA3ED}"/>
          </ac:spMkLst>
        </pc:spChg>
        <pc:spChg chg="add del mod">
          <ac:chgData name="" userId="c1788c58c4719094" providerId="LiveId" clId="{14B25512-ADCC-4395-A990-F2405308BE27}" dt="2023-09-04T02:15:50.559" v="230"/>
          <ac:spMkLst>
            <pc:docMk/>
            <pc:sldMk cId="1596750446" sldId="1304"/>
            <ac:spMk id="13" creationId="{BE251123-8A53-4E2A-994F-102B4FEB96C5}"/>
          </ac:spMkLst>
        </pc:spChg>
        <pc:spChg chg="add del mod">
          <ac:chgData name="" userId="c1788c58c4719094" providerId="LiveId" clId="{14B25512-ADCC-4395-A990-F2405308BE27}" dt="2023-09-04T02:15:50.559" v="230"/>
          <ac:spMkLst>
            <pc:docMk/>
            <pc:sldMk cId="1596750446" sldId="1304"/>
            <ac:spMk id="14" creationId="{4E611EAE-DCFE-4EDB-9ECD-4079A91749C9}"/>
          </ac:spMkLst>
        </pc:spChg>
        <pc:spChg chg="add">
          <ac:chgData name="" userId="c1788c58c4719094" providerId="LiveId" clId="{14B25512-ADCC-4395-A990-F2405308BE27}" dt="2023-09-04T02:15:55.160" v="231"/>
          <ac:spMkLst>
            <pc:docMk/>
            <pc:sldMk cId="1596750446" sldId="1304"/>
            <ac:spMk id="16" creationId="{7169A947-7BCD-4B20-8BE9-C0C3A34BF35D}"/>
          </ac:spMkLst>
        </pc:spChg>
        <pc:grpChg chg="add del mod">
          <ac:chgData name="" userId="c1788c58c4719094" providerId="LiveId" clId="{14B25512-ADCC-4395-A990-F2405308BE27}" dt="2023-09-04T02:15:50.559" v="230"/>
          <ac:grpSpMkLst>
            <pc:docMk/>
            <pc:sldMk cId="1596750446" sldId="1304"/>
            <ac:grpSpMk id="7" creationId="{E3981707-8D72-4775-9845-F1972F80AA7A}"/>
          </ac:grpSpMkLst>
        </pc:grpChg>
        <pc:grpChg chg="add del mod">
          <ac:chgData name="" userId="c1788c58c4719094" providerId="LiveId" clId="{14B25512-ADCC-4395-A990-F2405308BE27}" dt="2023-09-04T02:15:50.559" v="230"/>
          <ac:grpSpMkLst>
            <pc:docMk/>
            <pc:sldMk cId="1596750446" sldId="1304"/>
            <ac:grpSpMk id="10" creationId="{1CCC47DC-2E18-49F6-A8B7-6A7EB8C7B506}"/>
          </ac:grpSpMkLst>
        </pc:grpChg>
        <pc:grpChg chg="add">
          <ac:chgData name="" userId="c1788c58c4719094" providerId="LiveId" clId="{14B25512-ADCC-4395-A990-F2405308BE27}" dt="2023-09-04T02:15:55.160" v="231"/>
          <ac:grpSpMkLst>
            <pc:docMk/>
            <pc:sldMk cId="1596750446" sldId="1304"/>
            <ac:grpSpMk id="18" creationId="{69DE857D-0B6A-43BB-8F8E-69727C5130B0}"/>
          </ac:grpSpMkLst>
        </pc:grpChg>
        <pc:grpChg chg="add">
          <ac:chgData name="" userId="c1788c58c4719094" providerId="LiveId" clId="{14B25512-ADCC-4395-A990-F2405308BE27}" dt="2023-09-04T02:15:55.160" v="231"/>
          <ac:grpSpMkLst>
            <pc:docMk/>
            <pc:sldMk cId="1596750446" sldId="1304"/>
            <ac:grpSpMk id="21" creationId="{DE093D56-9167-45D7-82D9-04ACC366F915}"/>
          </ac:grpSpMkLst>
        </pc:grpChg>
        <pc:picChg chg="add del mod">
          <ac:chgData name="" userId="c1788c58c4719094" providerId="LiveId" clId="{14B25512-ADCC-4395-A990-F2405308BE27}" dt="2023-09-04T02:15:50.559" v="230"/>
          <ac:picMkLst>
            <pc:docMk/>
            <pc:sldMk cId="1596750446" sldId="1304"/>
            <ac:picMk id="15" creationId="{3824D21A-0E26-40EC-BC9F-6A11A32EF3AF}"/>
          </ac:picMkLst>
        </pc:picChg>
        <pc:picChg chg="add">
          <ac:chgData name="" userId="c1788c58c4719094" providerId="LiveId" clId="{14B25512-ADCC-4395-A990-F2405308BE27}" dt="2023-09-04T02:15:55.160" v="231"/>
          <ac:picMkLst>
            <pc:docMk/>
            <pc:sldMk cId="1596750446" sldId="1304"/>
            <ac:picMk id="17" creationId="{9E4320DA-C310-49A8-B2A4-5198B30993AA}"/>
          </ac:picMkLst>
        </pc:picChg>
      </pc:sldChg>
      <pc:sldChg chg="addSp delSp modSp add modAnim">
        <pc:chgData name="" userId="c1788c58c4719094" providerId="LiveId" clId="{14B25512-ADCC-4395-A990-F2405308BE27}" dt="2023-09-04T02:16:24.241" v="258"/>
        <pc:sldMkLst>
          <pc:docMk/>
          <pc:sldMk cId="3346600426" sldId="1305"/>
        </pc:sldMkLst>
        <pc:spChg chg="mod">
          <ac:chgData name="" userId="c1788c58c4719094" providerId="LiveId" clId="{14B25512-ADCC-4395-A990-F2405308BE27}" dt="2023-09-04T02:16:06.697" v="255" actId="20577"/>
          <ac:spMkLst>
            <pc:docMk/>
            <pc:sldMk cId="3346600426" sldId="1305"/>
            <ac:spMk id="2" creationId="{21AD1A38-671E-4A34-97DF-EA834F724EF3}"/>
          </ac:spMkLst>
        </pc:spChg>
        <pc:spChg chg="del">
          <ac:chgData name="" userId="c1788c58c4719094" providerId="LiveId" clId="{14B25512-ADCC-4395-A990-F2405308BE27}" dt="2023-09-04T02:16:09.710" v="256" actId="478"/>
          <ac:spMkLst>
            <pc:docMk/>
            <pc:sldMk cId="3346600426" sldId="1305"/>
            <ac:spMk id="4" creationId="{6278D7AF-630E-471A-AB26-1C0009C8F655}"/>
          </ac:spMkLst>
        </pc:spChg>
        <pc:spChg chg="del">
          <ac:chgData name="" userId="c1788c58c4719094" providerId="LiveId" clId="{14B25512-ADCC-4395-A990-F2405308BE27}" dt="2023-09-04T02:16:11.807" v="257" actId="478"/>
          <ac:spMkLst>
            <pc:docMk/>
            <pc:sldMk cId="3346600426" sldId="1305"/>
            <ac:spMk id="5" creationId="{D7183593-12B5-4224-B859-CA339B0F9C2C}"/>
          </ac:spMkLst>
        </pc:spChg>
        <pc:spChg chg="add">
          <ac:chgData name="" userId="c1788c58c4719094" providerId="LiveId" clId="{14B25512-ADCC-4395-A990-F2405308BE27}" dt="2023-09-04T02:16:24.241" v="258"/>
          <ac:spMkLst>
            <pc:docMk/>
            <pc:sldMk cId="3346600426" sldId="1305"/>
            <ac:spMk id="6" creationId="{BB6EB88F-6D71-42BD-B3E3-C3C477F75388}"/>
          </ac:spMkLst>
        </pc:spChg>
        <pc:spChg chg="add">
          <ac:chgData name="" userId="c1788c58c4719094" providerId="LiveId" clId="{14B25512-ADCC-4395-A990-F2405308BE27}" dt="2023-09-04T02:16:24.241" v="258"/>
          <ac:spMkLst>
            <pc:docMk/>
            <pc:sldMk cId="3346600426" sldId="1305"/>
            <ac:spMk id="13" creationId="{511CEC6E-B2FC-45F6-AA4D-4FAFEA759A0C}"/>
          </ac:spMkLst>
        </pc:spChg>
        <pc:spChg chg="add">
          <ac:chgData name="" userId="c1788c58c4719094" providerId="LiveId" clId="{14B25512-ADCC-4395-A990-F2405308BE27}" dt="2023-09-04T02:16:24.241" v="258"/>
          <ac:spMkLst>
            <pc:docMk/>
            <pc:sldMk cId="3346600426" sldId="1305"/>
            <ac:spMk id="14" creationId="{A05873FD-55E3-4919-BA3F-CD877FE5E868}"/>
          </ac:spMkLst>
        </pc:spChg>
        <pc:grpChg chg="add">
          <ac:chgData name="" userId="c1788c58c4719094" providerId="LiveId" clId="{14B25512-ADCC-4395-A990-F2405308BE27}" dt="2023-09-04T02:16:24.241" v="258"/>
          <ac:grpSpMkLst>
            <pc:docMk/>
            <pc:sldMk cId="3346600426" sldId="1305"/>
            <ac:grpSpMk id="7" creationId="{27ABEA5F-20DE-4C94-92D4-6AC3D68C680F}"/>
          </ac:grpSpMkLst>
        </pc:grpChg>
        <pc:grpChg chg="add">
          <ac:chgData name="" userId="c1788c58c4719094" providerId="LiveId" clId="{14B25512-ADCC-4395-A990-F2405308BE27}" dt="2023-09-04T02:16:24.241" v="258"/>
          <ac:grpSpMkLst>
            <pc:docMk/>
            <pc:sldMk cId="3346600426" sldId="1305"/>
            <ac:grpSpMk id="10" creationId="{2995420A-A754-4EDC-B719-D219E994CFE2}"/>
          </ac:grpSpMkLst>
        </pc:grpChg>
        <pc:picChg chg="add">
          <ac:chgData name="" userId="c1788c58c4719094" providerId="LiveId" clId="{14B25512-ADCC-4395-A990-F2405308BE27}" dt="2023-09-04T02:16:24.241" v="258"/>
          <ac:picMkLst>
            <pc:docMk/>
            <pc:sldMk cId="3346600426" sldId="1305"/>
            <ac:picMk id="15" creationId="{42B8E435-7213-4264-83E6-CAA7D9738DA6}"/>
          </ac:picMkLst>
        </pc:picChg>
      </pc:sldChg>
      <pc:sldChg chg="addSp delSp modSp add delAnim modAnim">
        <pc:chgData name="" userId="c1788c58c4719094" providerId="LiveId" clId="{14B25512-ADCC-4395-A990-F2405308BE27}" dt="2023-09-04T02:17:27.335" v="268"/>
        <pc:sldMkLst>
          <pc:docMk/>
          <pc:sldMk cId="2266036153" sldId="1306"/>
        </pc:sldMkLst>
        <pc:spChg chg="del">
          <ac:chgData name="" userId="c1788c58c4719094" providerId="LiveId" clId="{14B25512-ADCC-4395-A990-F2405308BE27}" dt="2023-09-04T02:17:11.057" v="263" actId="478"/>
          <ac:spMkLst>
            <pc:docMk/>
            <pc:sldMk cId="2266036153" sldId="1306"/>
            <ac:spMk id="6" creationId="{6FDB1F66-119C-4450-AF18-3216B0F5DE99}"/>
          </ac:spMkLst>
        </pc:spChg>
        <pc:spChg chg="del">
          <ac:chgData name="" userId="c1788c58c4719094" providerId="LiveId" clId="{14B25512-ADCC-4395-A990-F2405308BE27}" dt="2023-09-04T02:17:11.057" v="263" actId="478"/>
          <ac:spMkLst>
            <pc:docMk/>
            <pc:sldMk cId="2266036153" sldId="1306"/>
            <ac:spMk id="7" creationId="{4DF1BCD3-E5FB-4557-8C23-EA22D59DDF43}"/>
          </ac:spMkLst>
        </pc:spChg>
        <pc:spChg chg="add mod">
          <ac:chgData name="" userId="c1788c58c4719094" providerId="LiveId" clId="{14B25512-ADCC-4395-A990-F2405308BE27}" dt="2023-09-04T02:17:17.147" v="266" actId="1076"/>
          <ac:spMkLst>
            <pc:docMk/>
            <pc:sldMk cId="2266036153" sldId="1306"/>
            <ac:spMk id="8" creationId="{3C26AE6D-DE9A-4372-94C6-09F27F4F84B8}"/>
          </ac:spMkLst>
        </pc:spChg>
        <pc:spChg chg="add del">
          <ac:chgData name="" userId="c1788c58c4719094" providerId="LiveId" clId="{14B25512-ADCC-4395-A990-F2405308BE27}" dt="2023-09-04T02:17:27.335" v="268"/>
          <ac:spMkLst>
            <pc:docMk/>
            <pc:sldMk cId="2266036153" sldId="1306"/>
            <ac:spMk id="9" creationId="{A1826C77-C3C7-4FEA-A440-F943EDFCE231}"/>
          </ac:spMkLst>
        </pc:spChg>
      </pc:sldChg>
      <pc:sldChg chg="addSp delSp modSp add delAnim modAnim">
        <pc:chgData name="" userId="c1788c58c4719094" providerId="LiveId" clId="{14B25512-ADCC-4395-A990-F2405308BE27}" dt="2023-09-04T02:17:53.013" v="274"/>
        <pc:sldMkLst>
          <pc:docMk/>
          <pc:sldMk cId="529754124" sldId="1307"/>
        </pc:sldMkLst>
        <pc:spChg chg="add mod">
          <ac:chgData name="" userId="c1788c58c4719094" providerId="LiveId" clId="{14B25512-ADCC-4395-A990-F2405308BE27}" dt="2023-09-04T02:17:42.237" v="272" actId="1076"/>
          <ac:spMkLst>
            <pc:docMk/>
            <pc:sldMk cId="529754124" sldId="1307"/>
            <ac:spMk id="5" creationId="{2436DDD2-AD8E-4A60-A4F6-3AF6BFAA143F}"/>
          </ac:spMkLst>
        </pc:spChg>
        <pc:spChg chg="add mod">
          <ac:chgData name="" userId="c1788c58c4719094" providerId="LiveId" clId="{14B25512-ADCC-4395-A990-F2405308BE27}" dt="2023-09-04T02:17:42.237" v="272" actId="1076"/>
          <ac:spMkLst>
            <pc:docMk/>
            <pc:sldMk cId="529754124" sldId="1307"/>
            <ac:spMk id="6" creationId="{DE099E29-0A18-4E3C-8E38-B324258B085F}"/>
          </ac:spMkLst>
        </pc:spChg>
        <pc:spChg chg="add mod">
          <ac:chgData name="" userId="c1788c58c4719094" providerId="LiveId" clId="{14B25512-ADCC-4395-A990-F2405308BE27}" dt="2023-09-04T02:17:42.237" v="272" actId="1076"/>
          <ac:spMkLst>
            <pc:docMk/>
            <pc:sldMk cId="529754124" sldId="1307"/>
            <ac:spMk id="7" creationId="{D84BF95D-C8A5-4226-98AC-2C6F443B702D}"/>
          </ac:spMkLst>
        </pc:spChg>
        <pc:spChg chg="del">
          <ac:chgData name="" userId="c1788c58c4719094" providerId="LiveId" clId="{14B25512-ADCC-4395-A990-F2405308BE27}" dt="2023-09-04T02:17:34.643" v="270" actId="478"/>
          <ac:spMkLst>
            <pc:docMk/>
            <pc:sldMk cId="529754124" sldId="1307"/>
            <ac:spMk id="8" creationId="{3C26AE6D-DE9A-4372-94C6-09F27F4F84B8}"/>
          </ac:spMkLst>
        </pc:spChg>
        <pc:spChg chg="add mod">
          <ac:chgData name="" userId="c1788c58c4719094" providerId="LiveId" clId="{14B25512-ADCC-4395-A990-F2405308BE27}" dt="2023-09-04T02:17:42.237" v="272" actId="1076"/>
          <ac:spMkLst>
            <pc:docMk/>
            <pc:sldMk cId="529754124" sldId="1307"/>
            <ac:spMk id="9" creationId="{21D78893-A994-4A67-A3A5-ACFDD81639CB}"/>
          </ac:spMkLst>
        </pc:spChg>
        <pc:spChg chg="add mod">
          <ac:chgData name="" userId="c1788c58c4719094" providerId="LiveId" clId="{14B25512-ADCC-4395-A990-F2405308BE27}" dt="2023-09-04T02:17:42.237" v="272" actId="1076"/>
          <ac:spMkLst>
            <pc:docMk/>
            <pc:sldMk cId="529754124" sldId="1307"/>
            <ac:spMk id="10" creationId="{B1E23C74-1C80-4EDC-9A54-2F07FEDEC506}"/>
          </ac:spMkLst>
        </pc:spChg>
        <pc:spChg chg="add mod">
          <ac:chgData name="" userId="c1788c58c4719094" providerId="LiveId" clId="{14B25512-ADCC-4395-A990-F2405308BE27}" dt="2023-09-04T02:17:42.237" v="272" actId="1076"/>
          <ac:spMkLst>
            <pc:docMk/>
            <pc:sldMk cId="529754124" sldId="1307"/>
            <ac:spMk id="11" creationId="{AE410170-8F10-4362-B382-78AB19E7D9CF}"/>
          </ac:spMkLst>
        </pc:spChg>
        <pc:spChg chg="add mod">
          <ac:chgData name="" userId="c1788c58c4719094" providerId="LiveId" clId="{14B25512-ADCC-4395-A990-F2405308BE27}" dt="2023-09-04T02:17:42.237" v="272" actId="1076"/>
          <ac:spMkLst>
            <pc:docMk/>
            <pc:sldMk cId="529754124" sldId="1307"/>
            <ac:spMk id="12" creationId="{41174243-77F5-4647-B3B2-DFEF4AFECF1C}"/>
          </ac:spMkLst>
        </pc:spChg>
        <pc:spChg chg="add mod">
          <ac:chgData name="" userId="c1788c58c4719094" providerId="LiveId" clId="{14B25512-ADCC-4395-A990-F2405308BE27}" dt="2023-09-04T02:17:42.237" v="272" actId="1076"/>
          <ac:spMkLst>
            <pc:docMk/>
            <pc:sldMk cId="529754124" sldId="1307"/>
            <ac:spMk id="13" creationId="{9BFF0869-E104-4D50-AB08-C28FF4CD46FF}"/>
          </ac:spMkLst>
        </pc:spChg>
        <pc:spChg chg="add mod">
          <ac:chgData name="" userId="c1788c58c4719094" providerId="LiveId" clId="{14B25512-ADCC-4395-A990-F2405308BE27}" dt="2023-09-04T02:17:42.237" v="272" actId="1076"/>
          <ac:spMkLst>
            <pc:docMk/>
            <pc:sldMk cId="529754124" sldId="1307"/>
            <ac:spMk id="14" creationId="{89FC2103-41FD-45E3-8776-4AC2E6FFBF20}"/>
          </ac:spMkLst>
        </pc:spChg>
        <pc:spChg chg="add mod">
          <ac:chgData name="" userId="c1788c58c4719094" providerId="LiveId" clId="{14B25512-ADCC-4395-A990-F2405308BE27}" dt="2023-09-04T02:17:42.237" v="272" actId="1076"/>
          <ac:spMkLst>
            <pc:docMk/>
            <pc:sldMk cId="529754124" sldId="1307"/>
            <ac:spMk id="15" creationId="{386F9379-17F3-4EE9-B9BA-808B12FF15FA}"/>
          </ac:spMkLst>
        </pc:spChg>
        <pc:spChg chg="add mod">
          <ac:chgData name="" userId="c1788c58c4719094" providerId="LiveId" clId="{14B25512-ADCC-4395-A990-F2405308BE27}" dt="2023-09-04T02:17:42.237" v="272" actId="1076"/>
          <ac:spMkLst>
            <pc:docMk/>
            <pc:sldMk cId="529754124" sldId="1307"/>
            <ac:spMk id="16" creationId="{FCE69BF3-4BA1-4ACE-B26E-6DCD014B41DE}"/>
          </ac:spMkLst>
        </pc:spChg>
        <pc:spChg chg="add mod">
          <ac:chgData name="" userId="c1788c58c4719094" providerId="LiveId" clId="{14B25512-ADCC-4395-A990-F2405308BE27}" dt="2023-09-04T02:17:42.237" v="272" actId="1076"/>
          <ac:spMkLst>
            <pc:docMk/>
            <pc:sldMk cId="529754124" sldId="1307"/>
            <ac:spMk id="17" creationId="{BDEB05AF-D904-47E3-BE06-1D8BBC515993}"/>
          </ac:spMkLst>
        </pc:spChg>
        <pc:spChg chg="add mod">
          <ac:chgData name="" userId="c1788c58c4719094" providerId="LiveId" clId="{14B25512-ADCC-4395-A990-F2405308BE27}" dt="2023-09-04T02:17:42.237" v="272" actId="1076"/>
          <ac:spMkLst>
            <pc:docMk/>
            <pc:sldMk cId="529754124" sldId="1307"/>
            <ac:spMk id="18" creationId="{D1C781BC-52A9-494C-BA86-474EF1D33C93}"/>
          </ac:spMkLst>
        </pc:spChg>
        <pc:spChg chg="add mod">
          <ac:chgData name="" userId="c1788c58c4719094" providerId="LiveId" clId="{14B25512-ADCC-4395-A990-F2405308BE27}" dt="2023-09-04T02:17:42.237" v="272" actId="1076"/>
          <ac:spMkLst>
            <pc:docMk/>
            <pc:sldMk cId="529754124" sldId="1307"/>
            <ac:spMk id="19" creationId="{AE2873D8-7379-4D45-B3FF-CB8C0E006309}"/>
          </ac:spMkLst>
        </pc:spChg>
        <pc:spChg chg="add mod">
          <ac:chgData name="" userId="c1788c58c4719094" providerId="LiveId" clId="{14B25512-ADCC-4395-A990-F2405308BE27}" dt="2023-09-04T02:17:42.237" v="272" actId="1076"/>
          <ac:spMkLst>
            <pc:docMk/>
            <pc:sldMk cId="529754124" sldId="1307"/>
            <ac:spMk id="34" creationId="{692D5CA4-D33A-46B0-9980-D0CDEF3DF63E}"/>
          </ac:spMkLst>
        </pc:spChg>
        <pc:spChg chg="add mod">
          <ac:chgData name="" userId="c1788c58c4719094" providerId="LiveId" clId="{14B25512-ADCC-4395-A990-F2405308BE27}" dt="2023-09-04T02:17:42.237" v="272" actId="1076"/>
          <ac:spMkLst>
            <pc:docMk/>
            <pc:sldMk cId="529754124" sldId="1307"/>
            <ac:spMk id="35" creationId="{A6C6403A-B8FA-4CD3-A315-D7E9490D258D}"/>
          </ac:spMkLst>
        </pc:spChg>
        <pc:spChg chg="add mod">
          <ac:chgData name="" userId="c1788c58c4719094" providerId="LiveId" clId="{14B25512-ADCC-4395-A990-F2405308BE27}" dt="2023-09-04T02:17:42.237" v="272" actId="1076"/>
          <ac:spMkLst>
            <pc:docMk/>
            <pc:sldMk cId="529754124" sldId="1307"/>
            <ac:spMk id="39" creationId="{9E1D35B6-9A4F-4380-8205-0914444E0FD6}"/>
          </ac:spMkLst>
        </pc:spChg>
        <pc:spChg chg="add mod">
          <ac:chgData name="" userId="c1788c58c4719094" providerId="LiveId" clId="{14B25512-ADCC-4395-A990-F2405308BE27}" dt="2023-09-04T02:17:42.237" v="272" actId="1076"/>
          <ac:spMkLst>
            <pc:docMk/>
            <pc:sldMk cId="529754124" sldId="1307"/>
            <ac:spMk id="51" creationId="{AC9F42AF-C891-4F0A-A888-D50437EF3C30}"/>
          </ac:spMkLst>
        </pc:spChg>
        <pc:spChg chg="add mod">
          <ac:chgData name="" userId="c1788c58c4719094" providerId="LiveId" clId="{14B25512-ADCC-4395-A990-F2405308BE27}" dt="2023-09-04T02:17:42.237" v="272" actId="1076"/>
          <ac:spMkLst>
            <pc:docMk/>
            <pc:sldMk cId="529754124" sldId="1307"/>
            <ac:spMk id="52" creationId="{49174B4E-0D23-4CAF-A245-E64CCB59DD9F}"/>
          </ac:spMkLst>
        </pc:spChg>
        <pc:spChg chg="add mod">
          <ac:chgData name="" userId="c1788c58c4719094" providerId="LiveId" clId="{14B25512-ADCC-4395-A990-F2405308BE27}" dt="2023-09-04T02:17:42.237" v="272" actId="1076"/>
          <ac:spMkLst>
            <pc:docMk/>
            <pc:sldMk cId="529754124" sldId="1307"/>
            <ac:spMk id="53" creationId="{C5FE158F-E507-4E39-BC7E-9D840E8DF9BE}"/>
          </ac:spMkLst>
        </pc:spChg>
        <pc:spChg chg="add mod">
          <ac:chgData name="" userId="c1788c58c4719094" providerId="LiveId" clId="{14B25512-ADCC-4395-A990-F2405308BE27}" dt="2023-09-04T02:17:42.237" v="272" actId="1076"/>
          <ac:spMkLst>
            <pc:docMk/>
            <pc:sldMk cId="529754124" sldId="1307"/>
            <ac:spMk id="96" creationId="{DC9F0222-A509-47AD-BBEB-97B6DDF46A7F}"/>
          </ac:spMkLst>
        </pc:spChg>
        <pc:spChg chg="add mod">
          <ac:chgData name="" userId="c1788c58c4719094" providerId="LiveId" clId="{14B25512-ADCC-4395-A990-F2405308BE27}" dt="2023-09-04T02:17:42.237" v="272" actId="1076"/>
          <ac:spMkLst>
            <pc:docMk/>
            <pc:sldMk cId="529754124" sldId="1307"/>
            <ac:spMk id="97" creationId="{C4C34B3B-9BA9-45AD-925B-4CA8680895B1}"/>
          </ac:spMkLst>
        </pc:spChg>
        <pc:spChg chg="add del">
          <ac:chgData name="" userId="c1788c58c4719094" providerId="LiveId" clId="{14B25512-ADCC-4395-A990-F2405308BE27}" dt="2023-09-04T02:17:53.013" v="274"/>
          <ac:spMkLst>
            <pc:docMk/>
            <pc:sldMk cId="529754124" sldId="1307"/>
            <ac:spMk id="98" creationId="{B8F39F08-DEA3-442F-B82E-E6C371097CEF}"/>
          </ac:spMkLst>
        </pc:spChg>
        <pc:spChg chg="add del">
          <ac:chgData name="" userId="c1788c58c4719094" providerId="LiveId" clId="{14B25512-ADCC-4395-A990-F2405308BE27}" dt="2023-09-04T02:17:53.013" v="274"/>
          <ac:spMkLst>
            <pc:docMk/>
            <pc:sldMk cId="529754124" sldId="1307"/>
            <ac:spMk id="99" creationId="{E9CBF870-4A04-4C2C-9230-CC75CA7F7D24}"/>
          </ac:spMkLst>
        </pc:spChg>
        <pc:spChg chg="add del">
          <ac:chgData name="" userId="c1788c58c4719094" providerId="LiveId" clId="{14B25512-ADCC-4395-A990-F2405308BE27}" dt="2023-09-04T02:17:53.013" v="274"/>
          <ac:spMkLst>
            <pc:docMk/>
            <pc:sldMk cId="529754124" sldId="1307"/>
            <ac:spMk id="100" creationId="{AC865478-CD87-48ED-A2C5-C422135E41B2}"/>
          </ac:spMkLst>
        </pc:spChg>
        <pc:spChg chg="add del">
          <ac:chgData name="" userId="c1788c58c4719094" providerId="LiveId" clId="{14B25512-ADCC-4395-A990-F2405308BE27}" dt="2023-09-04T02:17:53.013" v="274"/>
          <ac:spMkLst>
            <pc:docMk/>
            <pc:sldMk cId="529754124" sldId="1307"/>
            <ac:spMk id="101" creationId="{23C1C753-DACF-436D-863D-6AA46E06564E}"/>
          </ac:spMkLst>
        </pc:spChg>
        <pc:spChg chg="add del">
          <ac:chgData name="" userId="c1788c58c4719094" providerId="LiveId" clId="{14B25512-ADCC-4395-A990-F2405308BE27}" dt="2023-09-04T02:17:53.013" v="274"/>
          <ac:spMkLst>
            <pc:docMk/>
            <pc:sldMk cId="529754124" sldId="1307"/>
            <ac:spMk id="102" creationId="{8166A016-02F6-4D11-B297-944D3FAA7F34}"/>
          </ac:spMkLst>
        </pc:spChg>
        <pc:spChg chg="add del">
          <ac:chgData name="" userId="c1788c58c4719094" providerId="LiveId" clId="{14B25512-ADCC-4395-A990-F2405308BE27}" dt="2023-09-04T02:17:53.013" v="274"/>
          <ac:spMkLst>
            <pc:docMk/>
            <pc:sldMk cId="529754124" sldId="1307"/>
            <ac:spMk id="103" creationId="{A5638FE3-5858-4096-A1AA-F34C744326F4}"/>
          </ac:spMkLst>
        </pc:spChg>
        <pc:spChg chg="add del">
          <ac:chgData name="" userId="c1788c58c4719094" providerId="LiveId" clId="{14B25512-ADCC-4395-A990-F2405308BE27}" dt="2023-09-04T02:17:53.013" v="274"/>
          <ac:spMkLst>
            <pc:docMk/>
            <pc:sldMk cId="529754124" sldId="1307"/>
            <ac:spMk id="104" creationId="{95125A32-01E9-44DE-8E9E-A5C007FABD69}"/>
          </ac:spMkLst>
        </pc:spChg>
        <pc:spChg chg="add del">
          <ac:chgData name="" userId="c1788c58c4719094" providerId="LiveId" clId="{14B25512-ADCC-4395-A990-F2405308BE27}" dt="2023-09-04T02:17:53.013" v="274"/>
          <ac:spMkLst>
            <pc:docMk/>
            <pc:sldMk cId="529754124" sldId="1307"/>
            <ac:spMk id="105" creationId="{AE9D10EC-9D0A-4987-965B-DA215916C594}"/>
          </ac:spMkLst>
        </pc:spChg>
        <pc:spChg chg="add del">
          <ac:chgData name="" userId="c1788c58c4719094" providerId="LiveId" clId="{14B25512-ADCC-4395-A990-F2405308BE27}" dt="2023-09-04T02:17:53.013" v="274"/>
          <ac:spMkLst>
            <pc:docMk/>
            <pc:sldMk cId="529754124" sldId="1307"/>
            <ac:spMk id="106" creationId="{C8DE396C-5340-4953-A94C-003E71A514FF}"/>
          </ac:spMkLst>
        </pc:spChg>
        <pc:spChg chg="add del">
          <ac:chgData name="" userId="c1788c58c4719094" providerId="LiveId" clId="{14B25512-ADCC-4395-A990-F2405308BE27}" dt="2023-09-04T02:17:53.013" v="274"/>
          <ac:spMkLst>
            <pc:docMk/>
            <pc:sldMk cId="529754124" sldId="1307"/>
            <ac:spMk id="107" creationId="{CA1343D5-6E80-4C98-AA13-7FA1C1C4DFE2}"/>
          </ac:spMkLst>
        </pc:spChg>
        <pc:spChg chg="add del">
          <ac:chgData name="" userId="c1788c58c4719094" providerId="LiveId" clId="{14B25512-ADCC-4395-A990-F2405308BE27}" dt="2023-09-04T02:17:53.013" v="274"/>
          <ac:spMkLst>
            <pc:docMk/>
            <pc:sldMk cId="529754124" sldId="1307"/>
            <ac:spMk id="108" creationId="{86AC9A01-0146-43DA-B7CC-48315DAA577C}"/>
          </ac:spMkLst>
        </pc:spChg>
        <pc:spChg chg="add del">
          <ac:chgData name="" userId="c1788c58c4719094" providerId="LiveId" clId="{14B25512-ADCC-4395-A990-F2405308BE27}" dt="2023-09-04T02:17:53.013" v="274"/>
          <ac:spMkLst>
            <pc:docMk/>
            <pc:sldMk cId="529754124" sldId="1307"/>
            <ac:spMk id="109" creationId="{B16C0EB0-E368-4F0A-B8A1-BFB2E0A420FC}"/>
          </ac:spMkLst>
        </pc:spChg>
        <pc:spChg chg="add del">
          <ac:chgData name="" userId="c1788c58c4719094" providerId="LiveId" clId="{14B25512-ADCC-4395-A990-F2405308BE27}" dt="2023-09-04T02:17:53.013" v="274"/>
          <ac:spMkLst>
            <pc:docMk/>
            <pc:sldMk cId="529754124" sldId="1307"/>
            <ac:spMk id="110" creationId="{F91F2A6E-9E0D-4616-906A-90B1D3E12090}"/>
          </ac:spMkLst>
        </pc:spChg>
        <pc:spChg chg="add del">
          <ac:chgData name="" userId="c1788c58c4719094" providerId="LiveId" clId="{14B25512-ADCC-4395-A990-F2405308BE27}" dt="2023-09-04T02:17:53.013" v="274"/>
          <ac:spMkLst>
            <pc:docMk/>
            <pc:sldMk cId="529754124" sldId="1307"/>
            <ac:spMk id="111" creationId="{990D1536-5B49-4B01-87D0-2DDBB1D90BD3}"/>
          </ac:spMkLst>
        </pc:spChg>
        <pc:spChg chg="add del">
          <ac:chgData name="" userId="c1788c58c4719094" providerId="LiveId" clId="{14B25512-ADCC-4395-A990-F2405308BE27}" dt="2023-09-04T02:17:53.013" v="274"/>
          <ac:spMkLst>
            <pc:docMk/>
            <pc:sldMk cId="529754124" sldId="1307"/>
            <ac:spMk id="126" creationId="{318C9305-5A65-4A2A-A7A0-B9CE25205E6C}"/>
          </ac:spMkLst>
        </pc:spChg>
        <pc:spChg chg="add del">
          <ac:chgData name="" userId="c1788c58c4719094" providerId="LiveId" clId="{14B25512-ADCC-4395-A990-F2405308BE27}" dt="2023-09-04T02:17:53.013" v="274"/>
          <ac:spMkLst>
            <pc:docMk/>
            <pc:sldMk cId="529754124" sldId="1307"/>
            <ac:spMk id="127" creationId="{11AD778E-4B89-4049-B7BE-582960885B33}"/>
          </ac:spMkLst>
        </pc:spChg>
        <pc:spChg chg="add del">
          <ac:chgData name="" userId="c1788c58c4719094" providerId="LiveId" clId="{14B25512-ADCC-4395-A990-F2405308BE27}" dt="2023-09-04T02:17:53.013" v="274"/>
          <ac:spMkLst>
            <pc:docMk/>
            <pc:sldMk cId="529754124" sldId="1307"/>
            <ac:spMk id="131" creationId="{F489358F-BFFB-4E29-ACFA-F147EF5F15D3}"/>
          </ac:spMkLst>
        </pc:spChg>
        <pc:spChg chg="add del">
          <ac:chgData name="" userId="c1788c58c4719094" providerId="LiveId" clId="{14B25512-ADCC-4395-A990-F2405308BE27}" dt="2023-09-04T02:17:53.013" v="274"/>
          <ac:spMkLst>
            <pc:docMk/>
            <pc:sldMk cId="529754124" sldId="1307"/>
            <ac:spMk id="143" creationId="{6FA8D678-9FDC-44BE-9F1A-F25E31CEB6F1}"/>
          </ac:spMkLst>
        </pc:spChg>
        <pc:spChg chg="add del">
          <ac:chgData name="" userId="c1788c58c4719094" providerId="LiveId" clId="{14B25512-ADCC-4395-A990-F2405308BE27}" dt="2023-09-04T02:17:53.013" v="274"/>
          <ac:spMkLst>
            <pc:docMk/>
            <pc:sldMk cId="529754124" sldId="1307"/>
            <ac:spMk id="144" creationId="{349C5429-40E7-4EDB-AB40-0EFE939113D1}"/>
          </ac:spMkLst>
        </pc:spChg>
        <pc:spChg chg="add del">
          <ac:chgData name="" userId="c1788c58c4719094" providerId="LiveId" clId="{14B25512-ADCC-4395-A990-F2405308BE27}" dt="2023-09-04T02:17:53.013" v="274"/>
          <ac:spMkLst>
            <pc:docMk/>
            <pc:sldMk cId="529754124" sldId="1307"/>
            <ac:spMk id="145" creationId="{6F6CC86D-CA93-49A3-9F48-4089F5CE9C94}"/>
          </ac:spMkLst>
        </pc:spChg>
        <pc:spChg chg="add del">
          <ac:chgData name="" userId="c1788c58c4719094" providerId="LiveId" clId="{14B25512-ADCC-4395-A990-F2405308BE27}" dt="2023-09-04T02:17:53.013" v="274"/>
          <ac:spMkLst>
            <pc:docMk/>
            <pc:sldMk cId="529754124" sldId="1307"/>
            <ac:spMk id="188" creationId="{D787AC2D-1917-46FD-8D71-9A34361734E4}"/>
          </ac:spMkLst>
        </pc:spChg>
        <pc:spChg chg="add del">
          <ac:chgData name="" userId="c1788c58c4719094" providerId="LiveId" clId="{14B25512-ADCC-4395-A990-F2405308BE27}" dt="2023-09-04T02:17:53.013" v="274"/>
          <ac:spMkLst>
            <pc:docMk/>
            <pc:sldMk cId="529754124" sldId="1307"/>
            <ac:spMk id="189" creationId="{50823B7F-BCA9-425B-B5AD-3B653C99A1E6}"/>
          </ac:spMkLst>
        </pc:spChg>
        <pc:grpChg chg="add mod">
          <ac:chgData name="" userId="c1788c58c4719094" providerId="LiveId" clId="{14B25512-ADCC-4395-A990-F2405308BE27}" dt="2023-09-04T02:17:42.237" v="272" actId="1076"/>
          <ac:grpSpMkLst>
            <pc:docMk/>
            <pc:sldMk cId="529754124" sldId="1307"/>
            <ac:grpSpMk id="20" creationId="{B92EF4F8-29EB-4DD8-BA4F-E5438C62973F}"/>
          </ac:grpSpMkLst>
        </pc:grpChg>
        <pc:grpChg chg="add mod">
          <ac:chgData name="" userId="c1788c58c4719094" providerId="LiveId" clId="{14B25512-ADCC-4395-A990-F2405308BE27}" dt="2023-09-04T02:17:42.237" v="272" actId="1076"/>
          <ac:grpSpMkLst>
            <pc:docMk/>
            <pc:sldMk cId="529754124" sldId="1307"/>
            <ac:grpSpMk id="31" creationId="{C72CD230-ED48-4E79-BC7B-9ECB2C08A0AC}"/>
          </ac:grpSpMkLst>
        </pc:grpChg>
        <pc:grpChg chg="add mod">
          <ac:chgData name="" userId="c1788c58c4719094" providerId="LiveId" clId="{14B25512-ADCC-4395-A990-F2405308BE27}" dt="2023-09-04T02:17:42.237" v="272" actId="1076"/>
          <ac:grpSpMkLst>
            <pc:docMk/>
            <pc:sldMk cId="529754124" sldId="1307"/>
            <ac:grpSpMk id="36" creationId="{57CABC37-08D6-47D9-B2AD-0BB3DE2A4401}"/>
          </ac:grpSpMkLst>
        </pc:grpChg>
        <pc:grpChg chg="add mod">
          <ac:chgData name="" userId="c1788c58c4719094" providerId="LiveId" clId="{14B25512-ADCC-4395-A990-F2405308BE27}" dt="2023-09-04T02:17:42.237" v="272" actId="1076"/>
          <ac:grpSpMkLst>
            <pc:docMk/>
            <pc:sldMk cId="529754124" sldId="1307"/>
            <ac:grpSpMk id="40" creationId="{7D651B3D-53DD-42B9-B000-C72D7FA2ABB1}"/>
          </ac:grpSpMkLst>
        </pc:grpChg>
        <pc:grpChg chg="add mod">
          <ac:chgData name="" userId="c1788c58c4719094" providerId="LiveId" clId="{14B25512-ADCC-4395-A990-F2405308BE27}" dt="2023-09-04T02:17:42.237" v="272" actId="1076"/>
          <ac:grpSpMkLst>
            <pc:docMk/>
            <pc:sldMk cId="529754124" sldId="1307"/>
            <ac:grpSpMk id="44" creationId="{9447D61F-3103-40D4-8E4A-BA180ED1DB31}"/>
          </ac:grpSpMkLst>
        </pc:grpChg>
        <pc:grpChg chg="add mod">
          <ac:chgData name="" userId="c1788c58c4719094" providerId="LiveId" clId="{14B25512-ADCC-4395-A990-F2405308BE27}" dt="2023-09-04T02:17:42.237" v="272" actId="1076"/>
          <ac:grpSpMkLst>
            <pc:docMk/>
            <pc:sldMk cId="529754124" sldId="1307"/>
            <ac:grpSpMk id="47" creationId="{DA3B0991-70FA-41FB-9573-7074FE5BFEBC}"/>
          </ac:grpSpMkLst>
        </pc:grpChg>
        <pc:grpChg chg="add mod">
          <ac:chgData name="" userId="c1788c58c4719094" providerId="LiveId" clId="{14B25512-ADCC-4395-A990-F2405308BE27}" dt="2023-09-04T02:17:42.237" v="272" actId="1076"/>
          <ac:grpSpMkLst>
            <pc:docMk/>
            <pc:sldMk cId="529754124" sldId="1307"/>
            <ac:grpSpMk id="54" creationId="{D410BC15-4519-489E-9D24-D49032295468}"/>
          </ac:grpSpMkLst>
        </pc:grpChg>
        <pc:grpChg chg="add mod">
          <ac:chgData name="" userId="c1788c58c4719094" providerId="LiveId" clId="{14B25512-ADCC-4395-A990-F2405308BE27}" dt="2023-09-04T02:17:42.237" v="272" actId="1076"/>
          <ac:grpSpMkLst>
            <pc:docMk/>
            <pc:sldMk cId="529754124" sldId="1307"/>
            <ac:grpSpMk id="62" creationId="{4FAF1646-F7EE-4EF2-B977-CACC330BADA2}"/>
          </ac:grpSpMkLst>
        </pc:grpChg>
        <pc:grpChg chg="add mod">
          <ac:chgData name="" userId="c1788c58c4719094" providerId="LiveId" clId="{14B25512-ADCC-4395-A990-F2405308BE27}" dt="2023-09-04T02:17:42.237" v="272" actId="1076"/>
          <ac:grpSpMkLst>
            <pc:docMk/>
            <pc:sldMk cId="529754124" sldId="1307"/>
            <ac:grpSpMk id="75" creationId="{CC187C33-4662-4F84-A22E-725FB97D8FE7}"/>
          </ac:grpSpMkLst>
        </pc:grpChg>
        <pc:grpChg chg="add del mod">
          <ac:chgData name="" userId="c1788c58c4719094" providerId="LiveId" clId="{14B25512-ADCC-4395-A990-F2405308BE27}" dt="2023-09-04T02:17:53.013" v="274"/>
          <ac:grpSpMkLst>
            <pc:docMk/>
            <pc:sldMk cId="529754124" sldId="1307"/>
            <ac:grpSpMk id="112" creationId="{1D458A8E-4606-46A5-ABD0-611B01FF1EDD}"/>
          </ac:grpSpMkLst>
        </pc:grpChg>
        <pc:grpChg chg="mod">
          <ac:chgData name="" userId="c1788c58c4719094" providerId="LiveId" clId="{14B25512-ADCC-4395-A990-F2405308BE27}" dt="2023-09-04T02:17:49.160" v="273"/>
          <ac:grpSpMkLst>
            <pc:docMk/>
            <pc:sldMk cId="529754124" sldId="1307"/>
            <ac:grpSpMk id="113" creationId="{B97F58CF-1986-46F7-AF5F-E4638B5F04C1}"/>
          </ac:grpSpMkLst>
        </pc:grpChg>
        <pc:grpChg chg="add del mod">
          <ac:chgData name="" userId="c1788c58c4719094" providerId="LiveId" clId="{14B25512-ADCC-4395-A990-F2405308BE27}" dt="2023-09-04T02:17:53.013" v="274"/>
          <ac:grpSpMkLst>
            <pc:docMk/>
            <pc:sldMk cId="529754124" sldId="1307"/>
            <ac:grpSpMk id="123" creationId="{3A18165C-309A-4737-9641-7FDFEC7F89B9}"/>
          </ac:grpSpMkLst>
        </pc:grpChg>
        <pc:grpChg chg="add del mod">
          <ac:chgData name="" userId="c1788c58c4719094" providerId="LiveId" clId="{14B25512-ADCC-4395-A990-F2405308BE27}" dt="2023-09-04T02:17:53.013" v="274"/>
          <ac:grpSpMkLst>
            <pc:docMk/>
            <pc:sldMk cId="529754124" sldId="1307"/>
            <ac:grpSpMk id="128" creationId="{643A6087-DCF4-4021-A54A-E9CE9A89A204}"/>
          </ac:grpSpMkLst>
        </pc:grpChg>
        <pc:grpChg chg="add del mod">
          <ac:chgData name="" userId="c1788c58c4719094" providerId="LiveId" clId="{14B25512-ADCC-4395-A990-F2405308BE27}" dt="2023-09-04T02:17:53.013" v="274"/>
          <ac:grpSpMkLst>
            <pc:docMk/>
            <pc:sldMk cId="529754124" sldId="1307"/>
            <ac:grpSpMk id="132" creationId="{EB4C833B-944D-4C39-B6D5-57FB92BCF075}"/>
          </ac:grpSpMkLst>
        </pc:grpChg>
        <pc:grpChg chg="add del mod">
          <ac:chgData name="" userId="c1788c58c4719094" providerId="LiveId" clId="{14B25512-ADCC-4395-A990-F2405308BE27}" dt="2023-09-04T02:17:53.013" v="274"/>
          <ac:grpSpMkLst>
            <pc:docMk/>
            <pc:sldMk cId="529754124" sldId="1307"/>
            <ac:grpSpMk id="136" creationId="{6B80AF4B-2DFF-495C-9252-FE3864E4CDDC}"/>
          </ac:grpSpMkLst>
        </pc:grpChg>
        <pc:grpChg chg="add del mod">
          <ac:chgData name="" userId="c1788c58c4719094" providerId="LiveId" clId="{14B25512-ADCC-4395-A990-F2405308BE27}" dt="2023-09-04T02:17:53.013" v="274"/>
          <ac:grpSpMkLst>
            <pc:docMk/>
            <pc:sldMk cId="529754124" sldId="1307"/>
            <ac:grpSpMk id="139" creationId="{AA8939BE-D6D7-41F9-9040-66FD345C053B}"/>
          </ac:grpSpMkLst>
        </pc:grpChg>
        <pc:grpChg chg="add del mod">
          <ac:chgData name="" userId="c1788c58c4719094" providerId="LiveId" clId="{14B25512-ADCC-4395-A990-F2405308BE27}" dt="2023-09-04T02:17:53.013" v="274"/>
          <ac:grpSpMkLst>
            <pc:docMk/>
            <pc:sldMk cId="529754124" sldId="1307"/>
            <ac:grpSpMk id="146" creationId="{01FAF6DC-EE8D-45F6-ABB0-EECABA7834C6}"/>
          </ac:grpSpMkLst>
        </pc:grpChg>
        <pc:grpChg chg="add del mod">
          <ac:chgData name="" userId="c1788c58c4719094" providerId="LiveId" clId="{14B25512-ADCC-4395-A990-F2405308BE27}" dt="2023-09-04T02:17:53.013" v="274"/>
          <ac:grpSpMkLst>
            <pc:docMk/>
            <pc:sldMk cId="529754124" sldId="1307"/>
            <ac:grpSpMk id="154" creationId="{D6FEA78C-D856-4457-B03B-D52A1AD3B579}"/>
          </ac:grpSpMkLst>
        </pc:grpChg>
        <pc:grpChg chg="mod">
          <ac:chgData name="" userId="c1788c58c4719094" providerId="LiveId" clId="{14B25512-ADCC-4395-A990-F2405308BE27}" dt="2023-09-04T02:17:49.160" v="273"/>
          <ac:grpSpMkLst>
            <pc:docMk/>
            <pc:sldMk cId="529754124" sldId="1307"/>
            <ac:grpSpMk id="156" creationId="{6902F5D0-956C-40BF-9FB4-58E45E7F2E8E}"/>
          </ac:grpSpMkLst>
        </pc:grpChg>
        <pc:grpChg chg="mod">
          <ac:chgData name="" userId="c1788c58c4719094" providerId="LiveId" clId="{14B25512-ADCC-4395-A990-F2405308BE27}" dt="2023-09-04T02:17:49.160" v="273"/>
          <ac:grpSpMkLst>
            <pc:docMk/>
            <pc:sldMk cId="529754124" sldId="1307"/>
            <ac:grpSpMk id="158" creationId="{4F8DF592-799B-42CD-A11E-C69941B62276}"/>
          </ac:grpSpMkLst>
        </pc:grpChg>
        <pc:grpChg chg="add del mod">
          <ac:chgData name="" userId="c1788c58c4719094" providerId="LiveId" clId="{14B25512-ADCC-4395-A990-F2405308BE27}" dt="2023-09-04T02:17:53.013" v="274"/>
          <ac:grpSpMkLst>
            <pc:docMk/>
            <pc:sldMk cId="529754124" sldId="1307"/>
            <ac:grpSpMk id="167" creationId="{BA821715-12A9-426B-BEAD-8EF6B7E18BC2}"/>
          </ac:grpSpMkLst>
        </pc:grpChg>
        <pc:grpChg chg="mod">
          <ac:chgData name="" userId="c1788c58c4719094" providerId="LiveId" clId="{14B25512-ADCC-4395-A990-F2405308BE27}" dt="2023-09-04T02:17:49.160" v="273"/>
          <ac:grpSpMkLst>
            <pc:docMk/>
            <pc:sldMk cId="529754124" sldId="1307"/>
            <ac:grpSpMk id="168" creationId="{A9C49326-B0DF-47B3-9B7D-B81DB171C972}"/>
          </ac:grpSpMkLst>
        </pc:grpChg>
        <pc:grpChg chg="mod">
          <ac:chgData name="" userId="c1788c58c4719094" providerId="LiveId" clId="{14B25512-ADCC-4395-A990-F2405308BE27}" dt="2023-09-04T02:17:49.160" v="273"/>
          <ac:grpSpMkLst>
            <pc:docMk/>
            <pc:sldMk cId="529754124" sldId="1307"/>
            <ac:grpSpMk id="171" creationId="{12D94AFD-76A3-4078-8819-FDB6EC323C80}"/>
          </ac:grpSpMkLst>
        </pc:grpChg>
      </pc:sldChg>
      <pc:sldChg chg="addSp delSp modSp add delAnim modAnim">
        <pc:chgData name="" userId="c1788c58c4719094" providerId="LiveId" clId="{14B25512-ADCC-4395-A990-F2405308BE27}" dt="2023-09-04T02:18:09.597" v="279" actId="14100"/>
        <pc:sldMkLst>
          <pc:docMk/>
          <pc:sldMk cId="3488661912" sldId="1308"/>
        </pc:sldMkLst>
        <pc:spChg chg="del">
          <ac:chgData name="" userId="c1788c58c4719094" providerId="LiveId" clId="{14B25512-ADCC-4395-A990-F2405308BE27}" dt="2023-09-04T02:17:59.608" v="276" actId="478"/>
          <ac:spMkLst>
            <pc:docMk/>
            <pc:sldMk cId="3488661912" sldId="1308"/>
            <ac:spMk id="5" creationId="{2436DDD2-AD8E-4A60-A4F6-3AF6BFAA143F}"/>
          </ac:spMkLst>
        </pc:spChg>
        <pc:spChg chg="del">
          <ac:chgData name="" userId="c1788c58c4719094" providerId="LiveId" clId="{14B25512-ADCC-4395-A990-F2405308BE27}" dt="2023-09-04T02:17:59.608" v="276" actId="478"/>
          <ac:spMkLst>
            <pc:docMk/>
            <pc:sldMk cId="3488661912" sldId="1308"/>
            <ac:spMk id="6" creationId="{DE099E29-0A18-4E3C-8E38-B324258B085F}"/>
          </ac:spMkLst>
        </pc:spChg>
        <pc:spChg chg="del">
          <ac:chgData name="" userId="c1788c58c4719094" providerId="LiveId" clId="{14B25512-ADCC-4395-A990-F2405308BE27}" dt="2023-09-04T02:17:59.608" v="276" actId="478"/>
          <ac:spMkLst>
            <pc:docMk/>
            <pc:sldMk cId="3488661912" sldId="1308"/>
            <ac:spMk id="7" creationId="{D84BF95D-C8A5-4226-98AC-2C6F443B702D}"/>
          </ac:spMkLst>
        </pc:spChg>
        <pc:spChg chg="del">
          <ac:chgData name="" userId="c1788c58c4719094" providerId="LiveId" clId="{14B25512-ADCC-4395-A990-F2405308BE27}" dt="2023-09-04T02:17:59.608" v="276" actId="478"/>
          <ac:spMkLst>
            <pc:docMk/>
            <pc:sldMk cId="3488661912" sldId="1308"/>
            <ac:spMk id="9" creationId="{21D78893-A994-4A67-A3A5-ACFDD81639CB}"/>
          </ac:spMkLst>
        </pc:spChg>
        <pc:spChg chg="del">
          <ac:chgData name="" userId="c1788c58c4719094" providerId="LiveId" clId="{14B25512-ADCC-4395-A990-F2405308BE27}" dt="2023-09-04T02:17:59.608" v="276" actId="478"/>
          <ac:spMkLst>
            <pc:docMk/>
            <pc:sldMk cId="3488661912" sldId="1308"/>
            <ac:spMk id="10" creationId="{B1E23C74-1C80-4EDC-9A54-2F07FEDEC506}"/>
          </ac:spMkLst>
        </pc:spChg>
        <pc:spChg chg="del">
          <ac:chgData name="" userId="c1788c58c4719094" providerId="LiveId" clId="{14B25512-ADCC-4395-A990-F2405308BE27}" dt="2023-09-04T02:17:59.608" v="276" actId="478"/>
          <ac:spMkLst>
            <pc:docMk/>
            <pc:sldMk cId="3488661912" sldId="1308"/>
            <ac:spMk id="11" creationId="{AE410170-8F10-4362-B382-78AB19E7D9CF}"/>
          </ac:spMkLst>
        </pc:spChg>
        <pc:spChg chg="del">
          <ac:chgData name="" userId="c1788c58c4719094" providerId="LiveId" clId="{14B25512-ADCC-4395-A990-F2405308BE27}" dt="2023-09-04T02:17:59.608" v="276" actId="478"/>
          <ac:spMkLst>
            <pc:docMk/>
            <pc:sldMk cId="3488661912" sldId="1308"/>
            <ac:spMk id="12" creationId="{41174243-77F5-4647-B3B2-DFEF4AFECF1C}"/>
          </ac:spMkLst>
        </pc:spChg>
        <pc:spChg chg="del">
          <ac:chgData name="" userId="c1788c58c4719094" providerId="LiveId" clId="{14B25512-ADCC-4395-A990-F2405308BE27}" dt="2023-09-04T02:17:59.608" v="276" actId="478"/>
          <ac:spMkLst>
            <pc:docMk/>
            <pc:sldMk cId="3488661912" sldId="1308"/>
            <ac:spMk id="13" creationId="{9BFF0869-E104-4D50-AB08-C28FF4CD46FF}"/>
          </ac:spMkLst>
        </pc:spChg>
        <pc:spChg chg="del">
          <ac:chgData name="" userId="c1788c58c4719094" providerId="LiveId" clId="{14B25512-ADCC-4395-A990-F2405308BE27}" dt="2023-09-04T02:17:59.608" v="276" actId="478"/>
          <ac:spMkLst>
            <pc:docMk/>
            <pc:sldMk cId="3488661912" sldId="1308"/>
            <ac:spMk id="14" creationId="{89FC2103-41FD-45E3-8776-4AC2E6FFBF20}"/>
          </ac:spMkLst>
        </pc:spChg>
        <pc:spChg chg="del">
          <ac:chgData name="" userId="c1788c58c4719094" providerId="LiveId" clId="{14B25512-ADCC-4395-A990-F2405308BE27}" dt="2023-09-04T02:17:59.608" v="276" actId="478"/>
          <ac:spMkLst>
            <pc:docMk/>
            <pc:sldMk cId="3488661912" sldId="1308"/>
            <ac:spMk id="15" creationId="{386F9379-17F3-4EE9-B9BA-808B12FF15FA}"/>
          </ac:spMkLst>
        </pc:spChg>
        <pc:spChg chg="del">
          <ac:chgData name="" userId="c1788c58c4719094" providerId="LiveId" clId="{14B25512-ADCC-4395-A990-F2405308BE27}" dt="2023-09-04T02:17:59.608" v="276" actId="478"/>
          <ac:spMkLst>
            <pc:docMk/>
            <pc:sldMk cId="3488661912" sldId="1308"/>
            <ac:spMk id="16" creationId="{FCE69BF3-4BA1-4ACE-B26E-6DCD014B41DE}"/>
          </ac:spMkLst>
        </pc:spChg>
        <pc:spChg chg="del">
          <ac:chgData name="" userId="c1788c58c4719094" providerId="LiveId" clId="{14B25512-ADCC-4395-A990-F2405308BE27}" dt="2023-09-04T02:17:59.608" v="276" actId="478"/>
          <ac:spMkLst>
            <pc:docMk/>
            <pc:sldMk cId="3488661912" sldId="1308"/>
            <ac:spMk id="17" creationId="{BDEB05AF-D904-47E3-BE06-1D8BBC515993}"/>
          </ac:spMkLst>
        </pc:spChg>
        <pc:spChg chg="del">
          <ac:chgData name="" userId="c1788c58c4719094" providerId="LiveId" clId="{14B25512-ADCC-4395-A990-F2405308BE27}" dt="2023-09-04T02:17:59.608" v="276" actId="478"/>
          <ac:spMkLst>
            <pc:docMk/>
            <pc:sldMk cId="3488661912" sldId="1308"/>
            <ac:spMk id="18" creationId="{D1C781BC-52A9-494C-BA86-474EF1D33C93}"/>
          </ac:spMkLst>
        </pc:spChg>
        <pc:spChg chg="del">
          <ac:chgData name="" userId="c1788c58c4719094" providerId="LiveId" clId="{14B25512-ADCC-4395-A990-F2405308BE27}" dt="2023-09-04T02:17:59.608" v="276" actId="478"/>
          <ac:spMkLst>
            <pc:docMk/>
            <pc:sldMk cId="3488661912" sldId="1308"/>
            <ac:spMk id="19" creationId="{AE2873D8-7379-4D45-B3FF-CB8C0E006309}"/>
          </ac:spMkLst>
        </pc:spChg>
        <pc:spChg chg="del">
          <ac:chgData name="" userId="c1788c58c4719094" providerId="LiveId" clId="{14B25512-ADCC-4395-A990-F2405308BE27}" dt="2023-09-04T02:17:59.608" v="276" actId="478"/>
          <ac:spMkLst>
            <pc:docMk/>
            <pc:sldMk cId="3488661912" sldId="1308"/>
            <ac:spMk id="34" creationId="{692D5CA4-D33A-46B0-9980-D0CDEF3DF63E}"/>
          </ac:spMkLst>
        </pc:spChg>
        <pc:spChg chg="del">
          <ac:chgData name="" userId="c1788c58c4719094" providerId="LiveId" clId="{14B25512-ADCC-4395-A990-F2405308BE27}" dt="2023-09-04T02:17:59.608" v="276" actId="478"/>
          <ac:spMkLst>
            <pc:docMk/>
            <pc:sldMk cId="3488661912" sldId="1308"/>
            <ac:spMk id="35" creationId="{A6C6403A-B8FA-4CD3-A315-D7E9490D258D}"/>
          </ac:spMkLst>
        </pc:spChg>
        <pc:spChg chg="del">
          <ac:chgData name="" userId="c1788c58c4719094" providerId="LiveId" clId="{14B25512-ADCC-4395-A990-F2405308BE27}" dt="2023-09-04T02:17:59.608" v="276" actId="478"/>
          <ac:spMkLst>
            <pc:docMk/>
            <pc:sldMk cId="3488661912" sldId="1308"/>
            <ac:spMk id="39" creationId="{9E1D35B6-9A4F-4380-8205-0914444E0FD6}"/>
          </ac:spMkLst>
        </pc:spChg>
        <pc:spChg chg="del">
          <ac:chgData name="" userId="c1788c58c4719094" providerId="LiveId" clId="{14B25512-ADCC-4395-A990-F2405308BE27}" dt="2023-09-04T02:17:59.608" v="276" actId="478"/>
          <ac:spMkLst>
            <pc:docMk/>
            <pc:sldMk cId="3488661912" sldId="1308"/>
            <ac:spMk id="51" creationId="{AC9F42AF-C891-4F0A-A888-D50437EF3C30}"/>
          </ac:spMkLst>
        </pc:spChg>
        <pc:spChg chg="del">
          <ac:chgData name="" userId="c1788c58c4719094" providerId="LiveId" clId="{14B25512-ADCC-4395-A990-F2405308BE27}" dt="2023-09-04T02:17:59.608" v="276" actId="478"/>
          <ac:spMkLst>
            <pc:docMk/>
            <pc:sldMk cId="3488661912" sldId="1308"/>
            <ac:spMk id="52" creationId="{49174B4E-0D23-4CAF-A245-E64CCB59DD9F}"/>
          </ac:spMkLst>
        </pc:spChg>
        <pc:spChg chg="del">
          <ac:chgData name="" userId="c1788c58c4719094" providerId="LiveId" clId="{14B25512-ADCC-4395-A990-F2405308BE27}" dt="2023-09-04T02:17:59.608" v="276" actId="478"/>
          <ac:spMkLst>
            <pc:docMk/>
            <pc:sldMk cId="3488661912" sldId="1308"/>
            <ac:spMk id="53" creationId="{C5FE158F-E507-4E39-BC7E-9D840E8DF9BE}"/>
          </ac:spMkLst>
        </pc:spChg>
        <pc:spChg chg="del">
          <ac:chgData name="" userId="c1788c58c4719094" providerId="LiveId" clId="{14B25512-ADCC-4395-A990-F2405308BE27}" dt="2023-09-04T02:17:59.608" v="276" actId="478"/>
          <ac:spMkLst>
            <pc:docMk/>
            <pc:sldMk cId="3488661912" sldId="1308"/>
            <ac:spMk id="96" creationId="{DC9F0222-A509-47AD-BBEB-97B6DDF46A7F}"/>
          </ac:spMkLst>
        </pc:spChg>
        <pc:spChg chg="del">
          <ac:chgData name="" userId="c1788c58c4719094" providerId="LiveId" clId="{14B25512-ADCC-4395-A990-F2405308BE27}" dt="2023-09-04T02:17:59.608" v="276" actId="478"/>
          <ac:spMkLst>
            <pc:docMk/>
            <pc:sldMk cId="3488661912" sldId="1308"/>
            <ac:spMk id="97" creationId="{C4C34B3B-9BA9-45AD-925B-4CA8680895B1}"/>
          </ac:spMkLst>
        </pc:spChg>
        <pc:spChg chg="add mod">
          <ac:chgData name="" userId="c1788c58c4719094" providerId="LiveId" clId="{14B25512-ADCC-4395-A990-F2405308BE27}" dt="2023-09-04T02:18:09.597" v="279" actId="14100"/>
          <ac:spMkLst>
            <pc:docMk/>
            <pc:sldMk cId="3488661912" sldId="1308"/>
            <ac:spMk id="98" creationId="{C4752230-3760-4F9F-B0C4-D5889938B12F}"/>
          </ac:spMkLst>
        </pc:spChg>
        <pc:spChg chg="add mod">
          <ac:chgData name="" userId="c1788c58c4719094" providerId="LiveId" clId="{14B25512-ADCC-4395-A990-F2405308BE27}" dt="2023-09-04T02:18:09.597" v="279" actId="14100"/>
          <ac:spMkLst>
            <pc:docMk/>
            <pc:sldMk cId="3488661912" sldId="1308"/>
            <ac:spMk id="99" creationId="{7416DBF3-DDC3-4B52-B622-1351CEF5752F}"/>
          </ac:spMkLst>
        </pc:spChg>
        <pc:grpChg chg="del">
          <ac:chgData name="" userId="c1788c58c4719094" providerId="LiveId" clId="{14B25512-ADCC-4395-A990-F2405308BE27}" dt="2023-09-04T02:17:59.608" v="276" actId="478"/>
          <ac:grpSpMkLst>
            <pc:docMk/>
            <pc:sldMk cId="3488661912" sldId="1308"/>
            <ac:grpSpMk id="20" creationId="{B92EF4F8-29EB-4DD8-BA4F-E5438C62973F}"/>
          </ac:grpSpMkLst>
        </pc:grpChg>
        <pc:grpChg chg="del">
          <ac:chgData name="" userId="c1788c58c4719094" providerId="LiveId" clId="{14B25512-ADCC-4395-A990-F2405308BE27}" dt="2023-09-04T02:17:59.608" v="276" actId="478"/>
          <ac:grpSpMkLst>
            <pc:docMk/>
            <pc:sldMk cId="3488661912" sldId="1308"/>
            <ac:grpSpMk id="31" creationId="{C72CD230-ED48-4E79-BC7B-9ECB2C08A0AC}"/>
          </ac:grpSpMkLst>
        </pc:grpChg>
        <pc:grpChg chg="del">
          <ac:chgData name="" userId="c1788c58c4719094" providerId="LiveId" clId="{14B25512-ADCC-4395-A990-F2405308BE27}" dt="2023-09-04T02:17:59.608" v="276" actId="478"/>
          <ac:grpSpMkLst>
            <pc:docMk/>
            <pc:sldMk cId="3488661912" sldId="1308"/>
            <ac:grpSpMk id="36" creationId="{57CABC37-08D6-47D9-B2AD-0BB3DE2A4401}"/>
          </ac:grpSpMkLst>
        </pc:grpChg>
        <pc:grpChg chg="del">
          <ac:chgData name="" userId="c1788c58c4719094" providerId="LiveId" clId="{14B25512-ADCC-4395-A990-F2405308BE27}" dt="2023-09-04T02:17:59.608" v="276" actId="478"/>
          <ac:grpSpMkLst>
            <pc:docMk/>
            <pc:sldMk cId="3488661912" sldId="1308"/>
            <ac:grpSpMk id="40" creationId="{7D651B3D-53DD-42B9-B000-C72D7FA2ABB1}"/>
          </ac:grpSpMkLst>
        </pc:grpChg>
        <pc:grpChg chg="del">
          <ac:chgData name="" userId="c1788c58c4719094" providerId="LiveId" clId="{14B25512-ADCC-4395-A990-F2405308BE27}" dt="2023-09-04T02:17:59.608" v="276" actId="478"/>
          <ac:grpSpMkLst>
            <pc:docMk/>
            <pc:sldMk cId="3488661912" sldId="1308"/>
            <ac:grpSpMk id="44" creationId="{9447D61F-3103-40D4-8E4A-BA180ED1DB31}"/>
          </ac:grpSpMkLst>
        </pc:grpChg>
        <pc:grpChg chg="del">
          <ac:chgData name="" userId="c1788c58c4719094" providerId="LiveId" clId="{14B25512-ADCC-4395-A990-F2405308BE27}" dt="2023-09-04T02:17:59.608" v="276" actId="478"/>
          <ac:grpSpMkLst>
            <pc:docMk/>
            <pc:sldMk cId="3488661912" sldId="1308"/>
            <ac:grpSpMk id="47" creationId="{DA3B0991-70FA-41FB-9573-7074FE5BFEBC}"/>
          </ac:grpSpMkLst>
        </pc:grpChg>
        <pc:grpChg chg="del">
          <ac:chgData name="" userId="c1788c58c4719094" providerId="LiveId" clId="{14B25512-ADCC-4395-A990-F2405308BE27}" dt="2023-09-04T02:17:59.608" v="276" actId="478"/>
          <ac:grpSpMkLst>
            <pc:docMk/>
            <pc:sldMk cId="3488661912" sldId="1308"/>
            <ac:grpSpMk id="54" creationId="{D410BC15-4519-489E-9D24-D49032295468}"/>
          </ac:grpSpMkLst>
        </pc:grpChg>
        <pc:grpChg chg="del">
          <ac:chgData name="" userId="c1788c58c4719094" providerId="LiveId" clId="{14B25512-ADCC-4395-A990-F2405308BE27}" dt="2023-09-04T02:17:59.608" v="276" actId="478"/>
          <ac:grpSpMkLst>
            <pc:docMk/>
            <pc:sldMk cId="3488661912" sldId="1308"/>
            <ac:grpSpMk id="62" creationId="{4FAF1646-F7EE-4EF2-B977-CACC330BADA2}"/>
          </ac:grpSpMkLst>
        </pc:grpChg>
        <pc:grpChg chg="del">
          <ac:chgData name="" userId="c1788c58c4719094" providerId="LiveId" clId="{14B25512-ADCC-4395-A990-F2405308BE27}" dt="2023-09-04T02:17:59.608" v="276" actId="478"/>
          <ac:grpSpMkLst>
            <pc:docMk/>
            <pc:sldMk cId="3488661912" sldId="1308"/>
            <ac:grpSpMk id="75" creationId="{CC187C33-4662-4F84-A22E-725FB97D8FE7}"/>
          </ac:grpSpMkLst>
        </pc:grpChg>
      </pc:sldChg>
      <pc:sldChg chg="addSp delSp modSp add delAnim modAnim">
        <pc:chgData name="" userId="c1788c58c4719094" providerId="LiveId" clId="{14B25512-ADCC-4395-A990-F2405308BE27}" dt="2023-09-04T02:19:01.290" v="289" actId="1036"/>
        <pc:sldMkLst>
          <pc:docMk/>
          <pc:sldMk cId="1679405679" sldId="1309"/>
        </pc:sldMkLst>
        <pc:spChg chg="del mod">
          <ac:chgData name="" userId="c1788c58c4719094" providerId="LiveId" clId="{14B25512-ADCC-4395-A990-F2405308BE27}" dt="2023-09-04T02:18:39.558" v="282" actId="478"/>
          <ac:spMkLst>
            <pc:docMk/>
            <pc:sldMk cId="1679405679" sldId="1309"/>
            <ac:spMk id="8" creationId="{3C26AE6D-DE9A-4372-94C6-09F27F4F84B8}"/>
          </ac:spMkLst>
        </pc:spChg>
        <pc:spChg chg="add mod">
          <ac:chgData name="" userId="c1788c58c4719094" providerId="LiveId" clId="{14B25512-ADCC-4395-A990-F2405308BE27}" dt="2023-09-04T02:18:47.934" v="286" actId="14100"/>
          <ac:spMkLst>
            <pc:docMk/>
            <pc:sldMk cId="1679405679" sldId="1309"/>
            <ac:spMk id="97" creationId="{19184D32-F742-4904-9AEC-C5FC93E93B42}"/>
          </ac:spMkLst>
        </pc:spChg>
        <pc:grpChg chg="add mod">
          <ac:chgData name="" userId="c1788c58c4719094" providerId="LiveId" clId="{14B25512-ADCC-4395-A990-F2405308BE27}" dt="2023-09-04T02:19:01.290" v="289" actId="1036"/>
          <ac:grpSpMkLst>
            <pc:docMk/>
            <pc:sldMk cId="1679405679" sldId="1309"/>
            <ac:grpSpMk id="5" creationId="{BCEE5565-F54D-4787-B0F9-679377F99F8C}"/>
          </ac:grpSpMkLst>
        </pc:grpChg>
      </pc:sldChg>
    </pc:docChg>
  </pc:docChgLst>
  <pc:docChgLst>
    <pc:chgData name="Zhaoyan SHEN" userId="c1788c58c4719094" providerId="LiveId" clId="{05D1AB70-FA88-504C-864C-2620857845EA}"/>
  </pc:docChgLst>
  <pc:docChgLst>
    <pc:chgData userId="c1788c58c4719094" providerId="LiveId" clId="{46026CFF-778A-45B7-BC84-19C30AD5743C}"/>
    <pc:docChg chg="modSld">
      <pc:chgData name="" userId="c1788c58c4719094" providerId="LiveId" clId="{46026CFF-778A-45B7-BC84-19C30AD5743C}" dt="2023-07-14T07:14:15.754" v="207" actId="20577"/>
      <pc:docMkLst>
        <pc:docMk/>
      </pc:docMkLst>
      <pc:sldChg chg="modSp">
        <pc:chgData name="" userId="c1788c58c4719094" providerId="LiveId" clId="{46026CFF-778A-45B7-BC84-19C30AD5743C}" dt="2023-07-14T07:14:15.754" v="207" actId="20577"/>
        <pc:sldMkLst>
          <pc:docMk/>
          <pc:sldMk cId="278853210" sldId="1159"/>
        </pc:sldMkLst>
        <pc:spChg chg="mod">
          <ac:chgData name="" userId="c1788c58c4719094" providerId="LiveId" clId="{46026CFF-778A-45B7-BC84-19C30AD5743C}" dt="2023-07-14T07:12:49.842" v="148" actId="20577"/>
          <ac:spMkLst>
            <pc:docMk/>
            <pc:sldMk cId="278853210" sldId="1159"/>
            <ac:spMk id="10" creationId="{4F0E7339-773E-F642-A6E9-1FAE851F83D3}"/>
          </ac:spMkLst>
        </pc:spChg>
        <pc:spChg chg="mod">
          <ac:chgData name="" userId="c1788c58c4719094" providerId="LiveId" clId="{46026CFF-778A-45B7-BC84-19C30AD5743C}" dt="2023-07-14T07:13:01.954" v="178" actId="20577"/>
          <ac:spMkLst>
            <pc:docMk/>
            <pc:sldMk cId="278853210" sldId="1159"/>
            <ac:spMk id="11" creationId="{252FD7A2-2463-054B-8EBD-AF9CA5A8F74C}"/>
          </ac:spMkLst>
        </pc:spChg>
        <pc:spChg chg="mod">
          <ac:chgData name="" userId="c1788c58c4719094" providerId="LiveId" clId="{46026CFF-778A-45B7-BC84-19C30AD5743C}" dt="2023-07-14T07:14:15.754" v="207" actId="20577"/>
          <ac:spMkLst>
            <pc:docMk/>
            <pc:sldMk cId="278853210" sldId="1159"/>
            <ac:spMk id="30" creationId="{88BA01FA-EF42-D64B-849D-ECDD0FDA7479}"/>
          </ac:spMkLst>
        </pc:spChg>
      </pc:sldChg>
      <pc:sldChg chg="modSp">
        <pc:chgData name="" userId="c1788c58c4719094" providerId="LiveId" clId="{46026CFF-778A-45B7-BC84-19C30AD5743C}" dt="2023-07-14T07:07:06.519" v="45" actId="20577"/>
        <pc:sldMkLst>
          <pc:docMk/>
          <pc:sldMk cId="2811170991" sldId="1294"/>
        </pc:sldMkLst>
        <pc:spChg chg="mod">
          <ac:chgData name="" userId="c1788c58c4719094" providerId="LiveId" clId="{46026CFF-778A-45B7-BC84-19C30AD5743C}" dt="2023-07-14T07:07:06.519" v="45" actId="20577"/>
          <ac:spMkLst>
            <pc:docMk/>
            <pc:sldMk cId="2811170991" sldId="1294"/>
            <ac:spMk id="5" creationId="{CCA5B3B1-1038-4097-B97E-D2CED56AC1F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2023/12/11</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2023/12/11</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诺依曼架构也被称为冯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诺依曼模型或者普林斯顿体系结构，这种结构基于</a:t>
            </a:r>
            <a:r>
              <a:rPr lang="en-US" altLang="zh-CN" sz="1200" kern="1200" dirty="0">
                <a:solidFill>
                  <a:schemeClr val="tx1"/>
                </a:solidFill>
                <a:effectLst/>
                <a:latin typeface="+mn-lt"/>
                <a:ea typeface="+mn-ea"/>
                <a:cs typeface="+mn-cs"/>
              </a:rPr>
              <a:t>1945</a:t>
            </a:r>
            <a:r>
              <a:rPr lang="zh-CN" altLang="zh-CN" sz="1200" kern="1200" dirty="0">
                <a:solidFill>
                  <a:schemeClr val="tx1"/>
                </a:solidFill>
                <a:effectLst/>
                <a:latin typeface="+mn-lt"/>
                <a:ea typeface="+mn-ea"/>
                <a:cs typeface="+mn-cs"/>
              </a:rPr>
              <a:t>年约翰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诺依曼等人在</a:t>
            </a:r>
            <a:r>
              <a:rPr lang="en-US" altLang="zh-CN" sz="1200" kern="1200" dirty="0">
                <a:solidFill>
                  <a:schemeClr val="tx1"/>
                </a:solidFill>
                <a:effectLst/>
                <a:latin typeface="+mn-lt"/>
                <a:ea typeface="+mn-ea"/>
                <a:cs typeface="+mn-cs"/>
              </a:rPr>
              <a:t>EDVAC</a:t>
            </a:r>
            <a:r>
              <a:rPr lang="zh-CN" altLang="zh-CN" sz="1200" kern="1200" dirty="0">
                <a:solidFill>
                  <a:schemeClr val="tx1"/>
                </a:solidFill>
                <a:effectLst/>
                <a:latin typeface="+mn-lt"/>
                <a:ea typeface="+mn-ea"/>
                <a:cs typeface="+mn-cs"/>
              </a:rPr>
              <a:t>报告初稿中描述的计算机体系结构。早期计算机的程序是固定的，是为了特定的任务设计的，例如一台用于数学计算的计算机并不能进行文字编辑。对于这种计算机来说，若想更改程序需要对计算机进行重新设计，并在物理上进行重新布线、重建机器。而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诺依曼架构加入了程序存储的思想，也就是通过计算机内部存储器保存运算程序，程序员仅通过存储器写入相关运算指令，计算机便能立即执行运算操作，大大加快运算效率。</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1743598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算术逻辑单元</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能够在控制信号的作用下完成加、减、乘、除等算术运算，与、或、非、异或等逻辑运算，以及移位、补位等运算。</a:t>
            </a:r>
          </a:p>
          <a:p>
            <a:r>
              <a:rPr lang="zh-CN" altLang="zh-CN" sz="1200" kern="1200" dirty="0">
                <a:solidFill>
                  <a:schemeClr val="tx1"/>
                </a:solidFill>
                <a:effectLst/>
                <a:latin typeface="+mn-lt"/>
                <a:ea typeface="+mn-ea"/>
                <a:cs typeface="+mn-cs"/>
              </a:rPr>
              <a:t>当前系统优先选择二进制补码的表示形式，因为二进制补码能简化</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加法和减法的运算。</a:t>
            </a:r>
          </a:p>
          <a:p>
            <a:r>
              <a:rPr lang="zh-CN" altLang="zh-CN" sz="1200" kern="1200" dirty="0">
                <a:solidFill>
                  <a:schemeClr val="tx1"/>
                </a:solidFill>
                <a:effectLst/>
                <a:latin typeface="+mn-lt"/>
                <a:ea typeface="+mn-ea"/>
                <a:cs typeface="+mn-cs"/>
              </a:rPr>
              <a:t>在处理位数方面，现在大多数计算机的</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是以</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64</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位作为</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处理数据的长度。</a:t>
            </a:r>
          </a:p>
          <a:p>
            <a:r>
              <a:rPr lang="zh-CN" altLang="zh-CN" sz="1200" kern="1200" dirty="0">
                <a:solidFill>
                  <a:schemeClr val="tx1"/>
                </a:solidFill>
                <a:effectLst/>
                <a:latin typeface="+mn-lt"/>
                <a:ea typeface="+mn-ea"/>
                <a:cs typeface="+mn-cs"/>
              </a:rPr>
              <a:t>除了整数运算器，浮点运算器也是十分重要的一大发展，在其出现之前计算机中的浮点运算是都是用整数运算来模拟的，效率十分低下。而在现阶段，计算机芯片中的浮点运算器则是由专用浮点运算电路实现的。</a:t>
            </a:r>
            <a:r>
              <a:rPr lang="en-US" altLang="zh-CN" sz="1200" kern="1200" dirty="0">
                <a:solidFill>
                  <a:schemeClr val="tx1"/>
                </a:solidFill>
                <a:effectLst/>
                <a:latin typeface="+mn-lt"/>
                <a:ea typeface="+mn-ea"/>
                <a:cs typeface="+mn-cs"/>
              </a:rPr>
              <a:t>1985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Intel</a:t>
            </a:r>
            <a:r>
              <a:rPr lang="zh-CN" altLang="zh-CN" sz="1200" kern="1200" dirty="0">
                <a:solidFill>
                  <a:schemeClr val="tx1"/>
                </a:solidFill>
                <a:effectLst/>
                <a:latin typeface="+mn-lt"/>
                <a:ea typeface="+mn-ea"/>
                <a:cs typeface="+mn-cs"/>
              </a:rPr>
              <a:t>推出了</a:t>
            </a:r>
            <a:r>
              <a:rPr lang="en-US" altLang="zh-CN" sz="1200" kern="1200" dirty="0">
                <a:solidFill>
                  <a:schemeClr val="tx1"/>
                </a:solidFill>
                <a:effectLst/>
                <a:latin typeface="+mn-lt"/>
                <a:ea typeface="+mn-ea"/>
                <a:cs typeface="+mn-cs"/>
              </a:rPr>
              <a:t>80386</a:t>
            </a:r>
            <a:r>
              <a:rPr lang="zh-CN" altLang="zh-CN" sz="1200" kern="1200" dirty="0">
                <a:solidFill>
                  <a:schemeClr val="tx1"/>
                </a:solidFill>
                <a:effectLst/>
                <a:latin typeface="+mn-lt"/>
                <a:ea typeface="+mn-ea"/>
                <a:cs typeface="+mn-cs"/>
              </a:rPr>
              <a:t>芯片，数学协处理器</a:t>
            </a:r>
            <a:r>
              <a:rPr lang="en-US" altLang="zh-CN" sz="1200" kern="1200" dirty="0">
                <a:solidFill>
                  <a:schemeClr val="tx1"/>
                </a:solidFill>
                <a:effectLst/>
                <a:latin typeface="+mn-lt"/>
                <a:ea typeface="+mn-ea"/>
                <a:cs typeface="+mn-cs"/>
              </a:rPr>
              <a:t>80387</a:t>
            </a:r>
            <a:r>
              <a:rPr lang="zh-CN" altLang="zh-CN" sz="1200" kern="1200" dirty="0">
                <a:solidFill>
                  <a:schemeClr val="tx1"/>
                </a:solidFill>
                <a:effectLst/>
                <a:latin typeface="+mn-lt"/>
                <a:ea typeface="+mn-ea"/>
                <a:cs typeface="+mn-cs"/>
              </a:rPr>
              <a:t>也随之诞生。</a:t>
            </a:r>
            <a:r>
              <a:rPr lang="en-US" altLang="zh-CN" sz="1200" kern="1200" dirty="0">
                <a:solidFill>
                  <a:schemeClr val="tx1"/>
                </a:solidFill>
                <a:effectLst/>
                <a:latin typeface="+mn-lt"/>
                <a:ea typeface="+mn-ea"/>
                <a:cs typeface="+mn-cs"/>
              </a:rPr>
              <a:t>80387</a:t>
            </a:r>
            <a:r>
              <a:rPr lang="zh-CN" altLang="zh-CN" sz="1200" kern="1200" dirty="0">
                <a:solidFill>
                  <a:schemeClr val="tx1"/>
                </a:solidFill>
                <a:effectLst/>
                <a:latin typeface="+mn-lt"/>
                <a:ea typeface="+mn-ea"/>
                <a:cs typeface="+mn-cs"/>
              </a:rPr>
              <a:t>不仅包含浮点运算器，而且还集成了很多控制功能。</a:t>
            </a:r>
            <a:r>
              <a:rPr lang="en-US" altLang="zh-CN" sz="1200" kern="1200" dirty="0">
                <a:solidFill>
                  <a:schemeClr val="tx1"/>
                </a:solidFill>
                <a:effectLst/>
                <a:latin typeface="+mn-lt"/>
                <a:ea typeface="+mn-ea"/>
                <a:cs typeface="+mn-cs"/>
              </a:rPr>
              <a:t>1989</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Intel</a:t>
            </a:r>
            <a:r>
              <a:rPr lang="zh-CN" altLang="zh-CN" sz="1200" kern="1200" dirty="0">
                <a:solidFill>
                  <a:schemeClr val="tx1"/>
                </a:solidFill>
                <a:effectLst/>
                <a:latin typeface="+mn-lt"/>
                <a:ea typeface="+mn-ea"/>
                <a:cs typeface="+mn-cs"/>
              </a:rPr>
              <a:t>推出</a:t>
            </a:r>
            <a:r>
              <a:rPr lang="en-US" altLang="zh-CN" sz="1200" kern="1200" dirty="0">
                <a:solidFill>
                  <a:schemeClr val="tx1"/>
                </a:solidFill>
                <a:effectLst/>
                <a:latin typeface="+mn-lt"/>
                <a:ea typeface="+mn-ea"/>
                <a:cs typeface="+mn-cs"/>
              </a:rPr>
              <a:t>80486</a:t>
            </a:r>
            <a:r>
              <a:rPr lang="zh-CN" altLang="zh-CN" sz="1200" kern="1200" dirty="0">
                <a:solidFill>
                  <a:schemeClr val="tx1"/>
                </a:solidFill>
                <a:effectLst/>
                <a:latin typeface="+mn-lt"/>
                <a:ea typeface="+mn-ea"/>
                <a:cs typeface="+mn-cs"/>
              </a:rPr>
              <a:t>芯片，它是将</a:t>
            </a:r>
            <a:r>
              <a:rPr lang="en-US" altLang="zh-CN" sz="1200" kern="1200" dirty="0">
                <a:solidFill>
                  <a:schemeClr val="tx1"/>
                </a:solidFill>
                <a:effectLst/>
                <a:latin typeface="+mn-lt"/>
                <a:ea typeface="+mn-ea"/>
                <a:cs typeface="+mn-cs"/>
              </a:rPr>
              <a:t>80386</a:t>
            </a:r>
            <a:r>
              <a:rPr lang="zh-CN" altLang="zh-CN" sz="1200" kern="1200" dirty="0">
                <a:solidFill>
                  <a:schemeClr val="tx1"/>
                </a:solidFill>
                <a:effectLst/>
                <a:latin typeface="+mn-lt"/>
                <a:ea typeface="+mn-ea"/>
                <a:cs typeface="+mn-cs"/>
              </a:rPr>
              <a:t>和数学协处理器</a:t>
            </a:r>
            <a:r>
              <a:rPr lang="en-US" altLang="zh-CN" sz="1200" kern="1200" dirty="0">
                <a:solidFill>
                  <a:schemeClr val="tx1"/>
                </a:solidFill>
                <a:effectLst/>
                <a:latin typeface="+mn-lt"/>
                <a:ea typeface="+mn-ea"/>
                <a:cs typeface="+mn-cs"/>
              </a:rPr>
              <a:t>80387</a:t>
            </a:r>
            <a:r>
              <a:rPr lang="zh-CN" altLang="zh-CN" sz="1200" kern="1200" dirty="0">
                <a:solidFill>
                  <a:schemeClr val="tx1"/>
                </a:solidFill>
                <a:effectLst/>
                <a:latin typeface="+mn-lt"/>
                <a:ea typeface="+mn-ea"/>
                <a:cs typeface="+mn-cs"/>
              </a:rPr>
              <a:t>以及一个</a:t>
            </a:r>
            <a:r>
              <a:rPr lang="en-US" altLang="zh-CN" sz="1200" kern="1200" dirty="0">
                <a:solidFill>
                  <a:schemeClr val="tx1"/>
                </a:solidFill>
                <a:effectLst/>
                <a:latin typeface="+mn-lt"/>
                <a:ea typeface="+mn-ea"/>
                <a:cs typeface="+mn-cs"/>
              </a:rPr>
              <a:t>8KB</a:t>
            </a:r>
            <a:r>
              <a:rPr lang="zh-CN" altLang="zh-CN" sz="1200" kern="1200" dirty="0">
                <a:solidFill>
                  <a:schemeClr val="tx1"/>
                </a:solidFill>
                <a:effectLst/>
                <a:latin typeface="+mn-lt"/>
                <a:ea typeface="+mn-ea"/>
                <a:cs typeface="+mn-cs"/>
              </a:rPr>
              <a:t>的高速缓存器集成在一个芯片内。到了奔腾时代，</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内部的浮点运算器开始采用流水线设计。</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1168929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控制器是计算机的控制中心，它控制着整个计算机有序稳定地自动执行程序。控制器在工作时会从内存中取指令，之后对指令进行翻译和分析，然后根据指令向有关部件发送控制命令，控制相关部件执行指令所包含的操作。控制器和运算器是</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的重要组成部分。</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71641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计算机的程序以及程序开始执行时需要的各种数据都存储在存储器中，另外存储器还会用来存储计算机在运行过程中产生的中间数据。存储器可以分为内部存储器（简称</a:t>
            </a:r>
            <a:r>
              <a:rPr lang="zh-CN" altLang="zh-CN" sz="1200" b="1" kern="1200" dirty="0">
                <a:solidFill>
                  <a:schemeClr val="tx1"/>
                </a:solidFill>
                <a:effectLst/>
                <a:latin typeface="+mn-lt"/>
                <a:ea typeface="+mn-ea"/>
                <a:cs typeface="+mn-cs"/>
              </a:rPr>
              <a:t>内存</a:t>
            </a:r>
            <a:r>
              <a:rPr lang="zh-CN" altLang="zh-CN" sz="1200" kern="1200" dirty="0">
                <a:solidFill>
                  <a:schemeClr val="tx1"/>
                </a:solidFill>
                <a:effectLst/>
                <a:latin typeface="+mn-lt"/>
                <a:ea typeface="+mn-ea"/>
                <a:cs typeface="+mn-cs"/>
              </a:rPr>
              <a:t>）和外部存储器（简称</a:t>
            </a:r>
            <a:r>
              <a:rPr lang="zh-CN" altLang="zh-CN" sz="1200" b="1" kern="1200" dirty="0">
                <a:solidFill>
                  <a:schemeClr val="tx1"/>
                </a:solidFill>
                <a:effectLst/>
                <a:latin typeface="+mn-lt"/>
                <a:ea typeface="+mn-ea"/>
                <a:cs typeface="+mn-cs"/>
              </a:rPr>
              <a:t>外存</a:t>
            </a:r>
            <a:r>
              <a:rPr lang="zh-CN" altLang="zh-CN" sz="1200" kern="1200" dirty="0">
                <a:solidFill>
                  <a:schemeClr val="tx1"/>
                </a:solidFill>
                <a:effectLst/>
                <a:latin typeface="+mn-lt"/>
                <a:ea typeface="+mn-ea"/>
                <a:cs typeface="+mn-cs"/>
              </a:rPr>
              <a:t>）。</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内部存储器也称主存储器，其功能是对</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中的运算数据进行暂时的存放并且与硬盘等外部存储器进行数据交换，是外存与</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进行沟通的桥梁。在程序开始运行时，</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会从内存中获取所需要的数据进行运算并且将运算完的数据传回内存，所以内存性能的强弱对计算机的整体运行有着直接且显著的影响。计算机的程序和数据都是以二进制代码的形式存储在内存中，通常以字节为基本单位（</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位），一个字节占用一个拥有唯一地址号的存储单元。内存按照工作原理可分为只读存储器和随机存取存储器两种类型。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外部存储器的特点是断电后仍然能够保存数据，常见的外部存储器包括</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盘、机械硬盘、固态硬盘、光盘存储器以及已经被淘汰的软盘存储器。</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1428793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编译分为</a:t>
            </a:r>
            <a:r>
              <a:rPr lang="zh-CN" altLang="zh-CN" sz="1200" b="1" kern="1200" dirty="0">
                <a:solidFill>
                  <a:schemeClr val="tx1"/>
                </a:solidFill>
                <a:effectLst/>
                <a:latin typeface="+mn-lt"/>
                <a:ea typeface="+mn-ea"/>
                <a:cs typeface="+mn-cs"/>
              </a:rPr>
              <a:t>预处理阶段、编译阶段、汇编阶段和链接阶段</a:t>
            </a:r>
            <a:r>
              <a:rPr lang="zh-CN" altLang="zh-CN" sz="1200" kern="1200" dirty="0">
                <a:solidFill>
                  <a:schemeClr val="tx1"/>
                </a:solidFill>
                <a:effectLst/>
                <a:latin typeface="+mn-lt"/>
                <a:ea typeface="+mn-ea"/>
                <a:cs typeface="+mn-cs"/>
              </a:rPr>
              <a:t>。</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4053714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预处理程序的工作基本上就是对源程序部分内容的“替换”。经过此种替换，生成一个没有宏定义、没有条件编译语句和特殊符号的输出文件，作为编译器的输入。此文件与未处理的源文件含义相同，但表达不同。</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818359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词法分析：</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经过扫描器分析后，源程序中的单词符号通常会生成值为“单词种别”和“单词自身”的二元式，其中单词种别一般是整数编码。若某一种别中只包含一个单词符号，则该种别的编码就可以代表该单词符号自身的值；若单词种别中包含多个单词符号，则对于其中的每个单词符号，出了有种别编码以外，还有自身的值。词法分析器通常使用手动构造和自动生成这两种方法构造，其中手工构造可使用状态图进行工作，自动生成的实现则是通过确定的有限自动机。</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语法分析：</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语法分析分为自上而下分析法和自下而上分析法两种方式。所谓自上而下就是从文法的开始符号出发，向下推导推出句子；而自下而上分析法则使用移进归约法，其基本思想是用一个栈来放置寄存符号，把输入符号依次移进栈里，直到栈顶形成某个产生式的一个候选式时则把栈顶的这一部分归约成该产生式的左邻符号。</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3835575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有三个因素会直接影响目标代码的执行效率：一是如何生成较短的目标代码；二是如何充分利用计算机中的寄存器，减少目标代码的访存次数；三是如何充分利用计算机指令系统的特点，以提高目标代码的质量。</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有时编译程序会对代码进行优化处理，优化处理技术同时涉及到了编译技术本身以及机器的硬件环境，优化方式分为针对中间代码的优化和针对目标代码生成的优化两种类型。</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2740494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185162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于可执行文件中的函数调用，可以使用动态链接或静态链接方法。使用动态链接，最终的可执行文件相对较短。如果共享对象由多个进程使用，则内存只需要保留一份要共享的代码，从而可以节约内存。但是，使用动态链接并不绝对优于使用静态链接。在某些情况下，动态链接可能会导致一些性能上的下降。</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320778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计算机</a:t>
            </a:r>
            <a:r>
              <a:rPr lang="zh-CN" altLang="zh-CN" sz="1200" kern="1200" dirty="0">
                <a:solidFill>
                  <a:schemeClr val="tx1"/>
                </a:solidFill>
                <a:effectLst/>
                <a:latin typeface="+mn-lt"/>
                <a:ea typeface="+mn-ea"/>
                <a:cs typeface="+mn-cs"/>
              </a:rPr>
              <a:t>是一种能自动对数字化信息进行算术和逻辑运算的高速处理装置。“数字化信息”是计算机处理的对象，即将任何连续变化的输入如图画的线条或声音信号转化为一串分离的单元，并在计算机中以</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表示；“算术和逻辑运算”是计算机处理的手段，主要是指对“数字化信息”进行的加、减、乘、除等算术运算和与、或、非、异或等逻辑运算；“自动”是计算机处理的方式，计算机在机器内部可以快速地进行程序的逻辑选择，从而实现高速的自动化处理过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计算机系统</a:t>
            </a:r>
            <a:r>
              <a:rPr lang="zh-CN" altLang="zh-CN" sz="1200" kern="1200" dirty="0">
                <a:solidFill>
                  <a:schemeClr val="tx1"/>
                </a:solidFill>
                <a:effectLst/>
                <a:latin typeface="+mn-lt"/>
                <a:ea typeface="+mn-ea"/>
                <a:cs typeface="+mn-cs"/>
              </a:rPr>
              <a:t>的特点是能进行精确、快速的计算和判断，而且通用性好，容易使用，可联成网络。</a:t>
            </a:r>
            <a:r>
              <a:rPr lang="zh-CN" altLang="zh-CN" dirty="0">
                <a:effectLst/>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计算机系统具有数据处理、数据存储、数据传输以及控制功能。</a:t>
            </a:r>
            <a:r>
              <a:rPr lang="zh-CN" altLang="zh-CN" sz="1200" b="1" kern="1200" dirty="0">
                <a:solidFill>
                  <a:schemeClr val="tx1"/>
                </a:solidFill>
                <a:effectLst/>
                <a:latin typeface="+mn-lt"/>
                <a:ea typeface="+mn-ea"/>
                <a:cs typeface="+mn-cs"/>
              </a:rPr>
              <a:t>数据处理</a:t>
            </a:r>
            <a:r>
              <a:rPr lang="zh-CN" altLang="zh-CN" sz="1200" kern="1200" dirty="0">
                <a:solidFill>
                  <a:schemeClr val="tx1"/>
                </a:solidFill>
                <a:effectLst/>
                <a:latin typeface="+mn-lt"/>
                <a:ea typeface="+mn-ea"/>
                <a:cs typeface="+mn-cs"/>
              </a:rPr>
              <a:t>是计算机系统最基本的功能，主要完成数据的组织、加工、检索以及运算等任务。数据能够以多种形式得到，处理的需求也非常广泛。</a:t>
            </a:r>
            <a:r>
              <a:rPr lang="zh-CN" altLang="zh-CN" sz="1200" b="1" kern="1200" dirty="0">
                <a:solidFill>
                  <a:schemeClr val="tx1"/>
                </a:solidFill>
                <a:effectLst/>
                <a:latin typeface="+mn-lt"/>
                <a:ea typeface="+mn-ea"/>
                <a:cs typeface="+mn-cs"/>
              </a:rPr>
              <a:t>数据存储</a:t>
            </a:r>
            <a:r>
              <a:rPr lang="zh-CN" altLang="zh-CN" sz="1200" kern="1200" dirty="0">
                <a:solidFill>
                  <a:schemeClr val="tx1"/>
                </a:solidFill>
                <a:effectLst/>
                <a:latin typeface="+mn-lt"/>
                <a:ea typeface="+mn-ea"/>
                <a:cs typeface="+mn-cs"/>
              </a:rPr>
              <a:t>的功能是计算机能采用自动工作方式的基本保证，主要实现将所有需要计算机加工的数据都保存在计算机的存储介质上等任务，也包括计算机运行所需的系统文件数据。</a:t>
            </a:r>
            <a:r>
              <a:rPr lang="zh-CN" altLang="zh-CN" sz="1200" b="1" kern="1200" dirty="0">
                <a:solidFill>
                  <a:schemeClr val="tx1"/>
                </a:solidFill>
                <a:effectLst/>
                <a:latin typeface="+mn-lt"/>
                <a:ea typeface="+mn-ea"/>
                <a:cs typeface="+mn-cs"/>
              </a:rPr>
              <a:t>数据传输</a:t>
            </a:r>
            <a:r>
              <a:rPr lang="zh-CN" altLang="zh-CN" sz="1200" kern="1200" dirty="0">
                <a:solidFill>
                  <a:schemeClr val="tx1"/>
                </a:solidFill>
                <a:effectLst/>
                <a:latin typeface="+mn-lt"/>
                <a:ea typeface="+mn-ea"/>
                <a:cs typeface="+mn-cs"/>
              </a:rPr>
              <a:t>是指计算机在其内部和外部之间传送数据。计算机的操作环境由充当数据源或目的的各种设备组成，当数据由某个设备发送到其他外部设备时，都会经由计算机或者与计算机有直接的联系，此过程就是输入－输出过程。当数据从本地设备向远端设备或从远端设备向本地设备传输时，就形成了传送过程，也就是数据通信过程。在计算机系统内部，由控制单元管理计算机的资源并且协调其各种功能的运行。计算机提供的数据处理功能、数据存储功能、数据传输功能等是由计算机指令提供功能定义与实现的。</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1301436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Linux</a:t>
            </a:r>
            <a:r>
              <a:rPr lang="zh-CN" altLang="zh-CN" sz="1200" kern="1200" dirty="0">
                <a:solidFill>
                  <a:schemeClr val="tx1"/>
                </a:solidFill>
                <a:effectLst/>
                <a:latin typeface="+mn-lt"/>
                <a:ea typeface="+mn-ea"/>
                <a:cs typeface="+mn-cs"/>
              </a:rPr>
              <a:t>操作系统中使用的</a:t>
            </a:r>
            <a:r>
              <a:rPr lang="en-US" altLang="zh-CN" sz="1200" kern="1200" dirty="0" err="1">
                <a:solidFill>
                  <a:schemeClr val="tx1"/>
                </a:solidFill>
                <a:effectLst/>
                <a:latin typeface="+mn-lt"/>
                <a:ea typeface="+mn-ea"/>
                <a:cs typeface="+mn-cs"/>
              </a:rPr>
              <a:t>gcc</a:t>
            </a:r>
            <a:r>
              <a:rPr lang="zh-CN" altLang="zh-CN" sz="1200" kern="1200" dirty="0">
                <a:solidFill>
                  <a:schemeClr val="tx1"/>
                </a:solidFill>
                <a:effectLst/>
                <a:latin typeface="+mn-lt"/>
                <a:ea typeface="+mn-ea"/>
                <a:cs typeface="+mn-cs"/>
              </a:rPr>
              <a:t>编译器把以上的几个过程进行捆绑，使用户只使用一次命令就把编译工作完成。如图</a:t>
            </a:r>
            <a:r>
              <a:rPr lang="en-US" altLang="zh-CN" sz="1200" kern="1200" dirty="0">
                <a:solidFill>
                  <a:schemeClr val="tx1"/>
                </a:solidFill>
                <a:effectLst/>
                <a:latin typeface="+mn-lt"/>
                <a:ea typeface="+mn-ea"/>
                <a:cs typeface="+mn-cs"/>
              </a:rPr>
              <a:t>1-9</a:t>
            </a:r>
            <a:r>
              <a:rPr lang="zh-CN" altLang="zh-CN" sz="1200" kern="1200" dirty="0">
                <a:solidFill>
                  <a:schemeClr val="tx1"/>
                </a:solidFill>
                <a:effectLst/>
                <a:latin typeface="+mn-lt"/>
                <a:ea typeface="+mn-ea"/>
                <a:cs typeface="+mn-cs"/>
              </a:rPr>
              <a:t>所示为</a:t>
            </a:r>
            <a:r>
              <a:rPr lang="en-US" altLang="zh-CN" sz="1200" kern="1200" dirty="0" err="1">
                <a:solidFill>
                  <a:schemeClr val="tx1"/>
                </a:solidFill>
                <a:effectLst/>
                <a:latin typeface="+mn-lt"/>
                <a:ea typeface="+mn-ea"/>
                <a:cs typeface="+mn-cs"/>
              </a:rPr>
              <a:t>gcc</a:t>
            </a:r>
            <a:r>
              <a:rPr lang="zh-CN" altLang="zh-CN" sz="1200" kern="1200" dirty="0">
                <a:solidFill>
                  <a:schemeClr val="tx1"/>
                </a:solidFill>
                <a:effectLst/>
                <a:latin typeface="+mn-lt"/>
                <a:ea typeface="+mn-ea"/>
                <a:cs typeface="+mn-cs"/>
              </a:rPr>
              <a:t>代理的编译过程，以名为</a:t>
            </a:r>
            <a:r>
              <a:rPr lang="en-US" altLang="zh-CN" sz="1200" kern="1200" dirty="0" err="1">
                <a:solidFill>
                  <a:schemeClr val="tx1"/>
                </a:solidFill>
                <a:effectLst/>
                <a:latin typeface="+mn-lt"/>
                <a:ea typeface="+mn-ea"/>
                <a:cs typeface="+mn-cs"/>
              </a:rPr>
              <a:t>program.c</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文件为例，</a:t>
            </a:r>
            <a:r>
              <a:rPr lang="en-US" altLang="zh-CN" sz="1200" kern="1200" dirty="0" err="1">
                <a:solidFill>
                  <a:schemeClr val="tx1"/>
                </a:solidFill>
                <a:effectLst/>
                <a:latin typeface="+mn-lt"/>
                <a:ea typeface="+mn-ea"/>
                <a:cs typeface="+mn-cs"/>
              </a:rPr>
              <a:t>gcc</a:t>
            </a:r>
            <a:r>
              <a:rPr lang="zh-CN" altLang="zh-CN" sz="1200" kern="1200" dirty="0">
                <a:solidFill>
                  <a:schemeClr val="tx1"/>
                </a:solidFill>
                <a:effectLst/>
                <a:latin typeface="+mn-lt"/>
                <a:ea typeface="+mn-ea"/>
                <a:cs typeface="+mn-cs"/>
              </a:rPr>
              <a:t>使用“</a:t>
            </a:r>
            <a:r>
              <a:rPr lang="en-US" altLang="zh-CN" sz="1200" kern="1200" dirty="0" err="1">
                <a:solidFill>
                  <a:schemeClr val="tx1"/>
                </a:solidFill>
                <a:effectLst/>
                <a:latin typeface="+mn-lt"/>
                <a:ea typeface="+mn-ea"/>
                <a:cs typeface="+mn-cs"/>
              </a:rPr>
              <a:t>gcc</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”指令进行预处理，将</a:t>
            </a:r>
            <a:r>
              <a:rPr lang="en-US" altLang="zh-CN" sz="1200" kern="1200" dirty="0" err="1">
                <a:solidFill>
                  <a:schemeClr val="tx1"/>
                </a:solidFill>
                <a:effectLst/>
                <a:latin typeface="+mn-lt"/>
                <a:ea typeface="+mn-ea"/>
                <a:cs typeface="+mn-cs"/>
              </a:rPr>
              <a:t>program.c</a:t>
            </a:r>
            <a:r>
              <a:rPr lang="zh-CN" altLang="zh-CN" sz="1200" kern="1200" dirty="0">
                <a:solidFill>
                  <a:schemeClr val="tx1"/>
                </a:solidFill>
                <a:effectLst/>
                <a:latin typeface="+mn-lt"/>
                <a:ea typeface="+mn-ea"/>
                <a:cs typeface="+mn-cs"/>
              </a:rPr>
              <a:t>文件转化成</a:t>
            </a:r>
            <a:r>
              <a:rPr lang="en-US" altLang="zh-CN" sz="1200" kern="1200" dirty="0" err="1">
                <a:solidFill>
                  <a:schemeClr val="tx1"/>
                </a:solidFill>
                <a:effectLst/>
                <a:latin typeface="+mn-lt"/>
                <a:ea typeface="+mn-ea"/>
                <a:cs typeface="+mn-cs"/>
              </a:rPr>
              <a:t>program.i</a:t>
            </a:r>
            <a:r>
              <a:rPr lang="zh-CN" altLang="zh-CN" sz="1200" kern="1200" dirty="0">
                <a:solidFill>
                  <a:schemeClr val="tx1"/>
                </a:solidFill>
                <a:effectLst/>
                <a:latin typeface="+mn-lt"/>
                <a:ea typeface="+mn-ea"/>
                <a:cs typeface="+mn-cs"/>
              </a:rPr>
              <a:t>文件；之后使用“</a:t>
            </a:r>
            <a:r>
              <a:rPr lang="en-US" altLang="zh-CN" sz="1200" kern="1200" dirty="0" err="1">
                <a:solidFill>
                  <a:schemeClr val="tx1"/>
                </a:solidFill>
                <a:effectLst/>
                <a:latin typeface="+mn-lt"/>
                <a:ea typeface="+mn-ea"/>
                <a:cs typeface="+mn-cs"/>
              </a:rPr>
              <a:t>gcc</a:t>
            </a:r>
            <a:r>
              <a:rPr lang="en-US" altLang="zh-CN" sz="1200" kern="1200" dirty="0">
                <a:solidFill>
                  <a:schemeClr val="tx1"/>
                </a:solidFill>
                <a:effectLst/>
                <a:latin typeface="+mn-lt"/>
                <a:ea typeface="+mn-ea"/>
                <a:cs typeface="+mn-cs"/>
              </a:rPr>
              <a:t> –S</a:t>
            </a:r>
            <a:r>
              <a:rPr lang="zh-CN" altLang="zh-CN" sz="1200" kern="1200" dirty="0">
                <a:solidFill>
                  <a:schemeClr val="tx1"/>
                </a:solidFill>
                <a:effectLst/>
                <a:latin typeface="+mn-lt"/>
                <a:ea typeface="+mn-ea"/>
                <a:cs typeface="+mn-cs"/>
              </a:rPr>
              <a:t>”指令对</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文件进行编译转换成</a:t>
            </a:r>
            <a:r>
              <a:rPr lang="en-US" altLang="zh-CN" sz="1200" kern="1200" dirty="0" err="1">
                <a:solidFill>
                  <a:schemeClr val="tx1"/>
                </a:solidFill>
                <a:effectLst/>
                <a:latin typeface="+mn-lt"/>
                <a:ea typeface="+mn-ea"/>
                <a:cs typeface="+mn-cs"/>
              </a:rPr>
              <a:t>program.s</a:t>
            </a:r>
            <a:r>
              <a:rPr lang="zh-CN" altLang="zh-CN" sz="1200" kern="1200" dirty="0">
                <a:solidFill>
                  <a:schemeClr val="tx1"/>
                </a:solidFill>
                <a:effectLst/>
                <a:latin typeface="+mn-lt"/>
                <a:ea typeface="+mn-ea"/>
                <a:cs typeface="+mn-cs"/>
              </a:rPr>
              <a:t>文件；在汇编阶段，使用“</a:t>
            </a:r>
            <a:r>
              <a:rPr lang="en-US" altLang="zh-CN" sz="1200" kern="1200" dirty="0" err="1">
                <a:solidFill>
                  <a:schemeClr val="tx1"/>
                </a:solidFill>
                <a:effectLst/>
                <a:latin typeface="+mn-lt"/>
                <a:ea typeface="+mn-ea"/>
                <a:cs typeface="+mn-cs"/>
              </a:rPr>
              <a:t>gcc</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”指令将</a:t>
            </a:r>
            <a:r>
              <a:rPr lang="en-US" altLang="zh-CN" sz="1200" kern="1200" dirty="0" err="1">
                <a:solidFill>
                  <a:schemeClr val="tx1"/>
                </a:solidFill>
                <a:effectLst/>
                <a:latin typeface="+mn-lt"/>
                <a:ea typeface="+mn-ea"/>
                <a:cs typeface="+mn-cs"/>
              </a:rPr>
              <a:t>program.s</a:t>
            </a:r>
            <a:r>
              <a:rPr lang="zh-CN" altLang="zh-CN" sz="1200" kern="1200" dirty="0">
                <a:solidFill>
                  <a:schemeClr val="tx1"/>
                </a:solidFill>
                <a:effectLst/>
                <a:latin typeface="+mn-lt"/>
                <a:ea typeface="+mn-ea"/>
                <a:cs typeface="+mn-cs"/>
              </a:rPr>
              <a:t>文件转换成</a:t>
            </a:r>
            <a:r>
              <a:rPr lang="en-US" altLang="zh-CN" sz="1200" kern="1200" dirty="0" err="1">
                <a:solidFill>
                  <a:schemeClr val="tx1"/>
                </a:solidFill>
                <a:effectLst/>
                <a:latin typeface="+mn-lt"/>
                <a:ea typeface="+mn-ea"/>
                <a:cs typeface="+mn-cs"/>
              </a:rPr>
              <a:t>program.o</a:t>
            </a:r>
            <a:r>
              <a:rPr lang="zh-CN" altLang="zh-CN" sz="1200" kern="1200" dirty="0">
                <a:solidFill>
                  <a:schemeClr val="tx1"/>
                </a:solidFill>
                <a:effectLst/>
                <a:latin typeface="+mn-lt"/>
                <a:ea typeface="+mn-ea"/>
                <a:cs typeface="+mn-cs"/>
              </a:rPr>
              <a:t>文件，最后将</a:t>
            </a:r>
            <a:r>
              <a:rPr lang="en-US" altLang="zh-CN" sz="1200" kern="1200" dirty="0" err="1">
                <a:solidFill>
                  <a:schemeClr val="tx1"/>
                </a:solidFill>
                <a:effectLst/>
                <a:latin typeface="+mn-lt"/>
                <a:ea typeface="+mn-ea"/>
                <a:cs typeface="+mn-cs"/>
              </a:rPr>
              <a:t>program.o</a:t>
            </a:r>
            <a:r>
              <a:rPr lang="zh-CN" altLang="zh-CN" sz="1200" kern="1200" dirty="0">
                <a:solidFill>
                  <a:schemeClr val="tx1"/>
                </a:solidFill>
                <a:effectLst/>
                <a:latin typeface="+mn-lt"/>
                <a:ea typeface="+mn-ea"/>
                <a:cs typeface="+mn-cs"/>
              </a:rPr>
              <a:t>文件转化成可执行程序文件</a:t>
            </a:r>
            <a:r>
              <a:rPr lang="en-US" altLang="zh-CN" sz="1200" kern="1200" dirty="0">
                <a:solidFill>
                  <a:schemeClr val="tx1"/>
                </a:solidFill>
                <a:effectLst/>
                <a:latin typeface="+mn-lt"/>
                <a:ea typeface="+mn-ea"/>
                <a:cs typeface="+mn-cs"/>
              </a:rPr>
              <a:t>program</a:t>
            </a:r>
            <a:r>
              <a:rPr lang="zh-CN" altLang="zh-CN" sz="1200" kern="1200" dirty="0">
                <a:solidFill>
                  <a:schemeClr val="tx1"/>
                </a:solidFill>
                <a:effectLst/>
                <a:latin typeface="+mn-lt"/>
                <a:ea typeface="+mn-ea"/>
                <a:cs typeface="+mn-cs"/>
              </a:rPr>
              <a:t>。</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3300727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1914466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GPR: General Purpose Register, </a:t>
            </a:r>
            <a:r>
              <a:rPr lang="zh-CN" altLang="en-US" sz="1200" b="0" i="0" kern="1200" dirty="0">
                <a:solidFill>
                  <a:schemeClr val="tx1"/>
                </a:solidFill>
                <a:effectLst/>
                <a:latin typeface="+mn-lt"/>
                <a:ea typeface="+mn-ea"/>
                <a:cs typeface="+mn-cs"/>
              </a:rPr>
              <a:t>通用寄存器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2176119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个指标的关注点分别是速度和单位时间完成任务数量，针对不同的场景所考量的指标点也不相同。例如，在双十一购物节时期，购物网站希望能在单位时间内尽可能及时稳定地响应尽可能多的用户请求，因此吞吐率因素被作为首要指标；而在银行等事务处理应用场合，用户希望有更快的速度以避免等待，因此响应时间因素被优先考虑；还有一些应用场合，两个因素被综合考虑。</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3207980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因此，我们将运行一项单独任务的时间与一般的运行时间做区分，将用户可以感受到的执行时间分为</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执行时间和其他时间两部分。</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执行时间</a:t>
            </a:r>
            <a:r>
              <a:rPr lang="zh-CN" altLang="zh-CN" sz="1200" kern="1200" dirty="0">
                <a:solidFill>
                  <a:schemeClr val="tx1"/>
                </a:solidFill>
                <a:effectLst/>
                <a:latin typeface="+mn-lt"/>
                <a:ea typeface="+mn-ea"/>
                <a:cs typeface="+mn-cs"/>
              </a:rPr>
              <a:t>，也称</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时间</a:t>
            </a:r>
            <a:r>
              <a:rPr lang="zh-CN" altLang="zh-CN" sz="1200" kern="1200" dirty="0">
                <a:solidFill>
                  <a:schemeClr val="tx1"/>
                </a:solidFill>
                <a:effectLst/>
                <a:latin typeface="+mn-lt"/>
                <a:ea typeface="+mn-ea"/>
                <a:cs typeface="+mn-cs"/>
              </a:rPr>
              <a:t>，仅仅指完成一项任务在</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上花费的时间，而不考虑其他时间。其他时间，指等待</a:t>
            </a:r>
            <a:r>
              <a:rPr lang="en-US" altLang="zh-CN" sz="1200" kern="1200" dirty="0">
                <a:solidFill>
                  <a:schemeClr val="tx1"/>
                </a:solidFill>
                <a:effectLst/>
                <a:latin typeface="+mn-lt"/>
                <a:ea typeface="+mn-ea"/>
                <a:cs typeface="+mn-cs"/>
              </a:rPr>
              <a:t>I/O</a:t>
            </a:r>
            <a:r>
              <a:rPr lang="zh-CN" altLang="zh-CN" sz="1200" kern="1200" dirty="0">
                <a:solidFill>
                  <a:schemeClr val="tx1"/>
                </a:solidFill>
                <a:effectLst/>
                <a:latin typeface="+mn-lt"/>
                <a:ea typeface="+mn-ea"/>
                <a:cs typeface="+mn-cs"/>
              </a:rPr>
              <a:t>操作完成的时间或</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用于执行其他程序的时间。</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时间可进一步被分为两部分，即用户</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时间和系统</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a:t>
            </a:r>
            <a:r>
              <a:rPr lang="zh-CN" altLang="zh-CN" sz="1200" b="1" kern="1200" dirty="0">
                <a:solidFill>
                  <a:schemeClr val="tx1"/>
                </a:solidFill>
                <a:effectLst/>
                <a:latin typeface="+mn-lt"/>
                <a:ea typeface="+mn-ea"/>
                <a:cs typeface="+mn-cs"/>
              </a:rPr>
              <a:t>用户</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时间</a:t>
            </a:r>
            <a:r>
              <a:rPr lang="zh-CN" altLang="zh-CN" sz="1200" kern="1200" dirty="0">
                <a:solidFill>
                  <a:schemeClr val="tx1"/>
                </a:solidFill>
                <a:effectLst/>
                <a:latin typeface="+mn-lt"/>
                <a:ea typeface="+mn-ea"/>
                <a:cs typeface="+mn-cs"/>
              </a:rPr>
              <a:t>，指程序本身所花费的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时间，即真正用户程序的时间。</a:t>
            </a:r>
            <a:r>
              <a:rPr lang="zh-CN" altLang="zh-CN" sz="1200" b="1" kern="1200" dirty="0">
                <a:solidFill>
                  <a:schemeClr val="tx1"/>
                </a:solidFill>
                <a:effectLst/>
                <a:latin typeface="+mn-lt"/>
                <a:ea typeface="+mn-ea"/>
                <a:cs typeface="+mn-cs"/>
              </a:rPr>
              <a:t>系统</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时间</a:t>
            </a:r>
            <a:r>
              <a:rPr lang="zh-CN" altLang="zh-CN" sz="1200" kern="1200" dirty="0">
                <a:solidFill>
                  <a:schemeClr val="tx1"/>
                </a:solidFill>
                <a:effectLst/>
                <a:latin typeface="+mn-lt"/>
                <a:ea typeface="+mn-ea"/>
                <a:cs typeface="+mn-cs"/>
              </a:rPr>
              <a:t>，指为执行程序而花费在操作系统上的时间。通常是难以区分操作系统的活动具体属于哪个用户程序的，所以区分这两种</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时间是较为困难的。</a:t>
            </a:r>
          </a:p>
          <a:p>
            <a:r>
              <a:rPr lang="zh-CN" altLang="zh-CN" sz="1200" kern="1200" dirty="0">
                <a:solidFill>
                  <a:schemeClr val="tx1"/>
                </a:solidFill>
                <a:effectLst/>
                <a:latin typeface="+mn-lt"/>
                <a:ea typeface="+mn-ea"/>
                <a:cs typeface="+mn-cs"/>
              </a:rPr>
              <a:t>我们使用</a:t>
            </a:r>
            <a:r>
              <a:rPr lang="zh-CN" altLang="zh-CN" sz="1200" b="1" kern="1200" dirty="0">
                <a:solidFill>
                  <a:schemeClr val="tx1"/>
                </a:solidFill>
                <a:effectLst/>
                <a:latin typeface="+mn-lt"/>
                <a:ea typeface="+mn-ea"/>
                <a:cs typeface="+mn-cs"/>
              </a:rPr>
              <a:t>系统性能</a:t>
            </a:r>
            <a:r>
              <a:rPr lang="zh-CN" altLang="zh-CN" sz="1200" kern="1200" dirty="0">
                <a:solidFill>
                  <a:schemeClr val="tx1"/>
                </a:solidFill>
                <a:effectLst/>
                <a:latin typeface="+mn-lt"/>
                <a:ea typeface="+mn-ea"/>
                <a:cs typeface="+mn-cs"/>
              </a:rPr>
              <a:t>来表示空载系统的响应时间，而用</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性能</a:t>
            </a:r>
            <a:r>
              <a:rPr lang="zh-CN" altLang="zh-CN" sz="1200" kern="1200" dirty="0">
                <a:solidFill>
                  <a:schemeClr val="tx1"/>
                </a:solidFill>
                <a:effectLst/>
                <a:latin typeface="+mn-lt"/>
                <a:ea typeface="+mn-ea"/>
                <a:cs typeface="+mn-cs"/>
              </a:rPr>
              <a:t>表示用户</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33</a:t>
            </a:fld>
            <a:endParaRPr lang="zh-CN" altLang="en-US"/>
          </a:p>
        </p:txBody>
      </p:sp>
    </p:spTree>
    <p:extLst>
      <p:ext uri="{BB962C8B-B14F-4D97-AF65-F5344CB8AC3E}">
        <p14:creationId xmlns:p14="http://schemas.microsoft.com/office/powerpoint/2010/main" val="546999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通过公式可以直观得出，通过减少程序执行所需的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时钟周期数或缩短时钟周期长度，可以改进</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性能。通常设计者会在两者之间进行权衡，还有些技术可以同时减少时钟周期数以及缩短时钟周期长度。</a:t>
                </a:r>
              </a:p>
              <a:p>
                <a:r>
                  <a:rPr lang="zh-CN" altLang="zh-CN" sz="1200" kern="1200" dirty="0">
                    <a:solidFill>
                      <a:schemeClr val="tx1"/>
                    </a:solidFill>
                    <a:effectLst/>
                    <a:latin typeface="+mn-lt"/>
                    <a:ea typeface="+mn-ea"/>
                    <a:cs typeface="+mn-cs"/>
                  </a:rPr>
                  <a:t>两台计算机性能的好坏可以使用</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执行时间来判别。程序的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执行时间和计算机性能成反比，即若计算机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的性能之比为</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n</m:t>
                    </m:r>
                  </m:oMath>
                </a14:m>
                <a:r>
                  <a:rPr lang="zh-CN" altLang="zh-CN" sz="1200" kern="1200" dirty="0">
                    <a:solidFill>
                      <a:schemeClr val="tx1"/>
                    </a:solidFill>
                    <a:effectLst/>
                    <a:latin typeface="+mn-lt"/>
                    <a:ea typeface="+mn-ea"/>
                    <a:cs typeface="+mn-cs"/>
                  </a:rPr>
                  <a:t>，我们可以说计算机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的速度是计算机</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n</m:t>
                    </m:r>
                  </m:oMath>
                </a14:m>
                <a:r>
                  <a:rPr lang="zh-CN" altLang="zh-CN" sz="1200" kern="1200" dirty="0">
                    <a:solidFill>
                      <a:schemeClr val="tx1"/>
                    </a:solidFill>
                    <a:effectLst/>
                    <a:latin typeface="+mn-lt"/>
                    <a:ea typeface="+mn-ea"/>
                    <a:cs typeface="+mn-cs"/>
                  </a:rPr>
                  <a:t>倍。</a:t>
                </a:r>
              </a:p>
              <a:p>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通过公式可以直观得出，通过减少程序执行所需的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时钟周期数或缩短时钟周期长度，可以改进</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性能。通常设计者会在两者之间进行权衡，还有些技术可以同时减少时钟周期数以及缩短时钟周期长度。</a:t>
                </a:r>
              </a:p>
              <a:p>
                <a:r>
                  <a:rPr lang="zh-CN" altLang="zh-CN" sz="1200" kern="1200" dirty="0">
                    <a:solidFill>
                      <a:schemeClr val="tx1"/>
                    </a:solidFill>
                    <a:effectLst/>
                    <a:latin typeface="+mn-lt"/>
                    <a:ea typeface="+mn-ea"/>
                    <a:cs typeface="+mn-cs"/>
                  </a:rPr>
                  <a:t>两台计算机性能的好坏可以使用</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执行时间来判别。程序的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执行时间和计算机性能成反比，即若计算机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的性能之比为</a:t>
                </a:r>
                <a:r>
                  <a:rPr lang="en-US" altLang="zh-CN" sz="1200" i="0" kern="120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，我们可以说计算机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的速度是计算机</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a:t>
                </a:r>
                <a:r>
                  <a:rPr lang="en-US" altLang="zh-CN" sz="1200" i="0" kern="120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倍。</a:t>
                </a:r>
              </a:p>
              <a:p>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A4436607-4A05-45D0-9BAE-9C795E5CB43F}" type="slidenum">
              <a:rPr lang="zh-CN" altLang="en-US" smtClean="0"/>
              <a:t>34</a:t>
            </a:fld>
            <a:endParaRPr lang="zh-CN" altLang="en-US"/>
          </a:p>
        </p:txBody>
      </p:sp>
    </p:spTree>
    <p:extLst>
      <p:ext uri="{BB962C8B-B14F-4D97-AF65-F5344CB8AC3E}">
        <p14:creationId xmlns:p14="http://schemas.microsoft.com/office/powerpoint/2010/main" val="767426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35</a:t>
            </a:fld>
            <a:endParaRPr lang="zh-CN" altLang="en-US"/>
          </a:p>
        </p:txBody>
      </p:sp>
    </p:spTree>
    <p:extLst>
      <p:ext uri="{BB962C8B-B14F-4D97-AF65-F5344CB8AC3E}">
        <p14:creationId xmlns:p14="http://schemas.microsoft.com/office/powerpoint/2010/main" val="2181299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36</a:t>
            </a:fld>
            <a:endParaRPr lang="zh-CN" altLang="en-US"/>
          </a:p>
        </p:txBody>
      </p:sp>
    </p:spTree>
    <p:extLst>
      <p:ext uri="{BB962C8B-B14F-4D97-AF65-F5344CB8AC3E}">
        <p14:creationId xmlns:p14="http://schemas.microsoft.com/office/powerpoint/2010/main" val="3206766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37</a:t>
            </a:fld>
            <a:endParaRPr lang="zh-CN" altLang="en-US"/>
          </a:p>
        </p:txBody>
      </p:sp>
    </p:spTree>
    <p:extLst>
      <p:ext uri="{BB962C8B-B14F-4D97-AF65-F5344CB8AC3E}">
        <p14:creationId xmlns:p14="http://schemas.microsoft.com/office/powerpoint/2010/main" val="2038833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38</a:t>
            </a:fld>
            <a:endParaRPr lang="zh-CN" altLang="en-US"/>
          </a:p>
        </p:txBody>
      </p:sp>
    </p:spTree>
    <p:extLst>
      <p:ext uri="{BB962C8B-B14F-4D97-AF65-F5344CB8AC3E}">
        <p14:creationId xmlns:p14="http://schemas.microsoft.com/office/powerpoint/2010/main" val="2773338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计算机的硬件分为主机和外设两部分，主机中的主要功能模块包括中央处理器与主存储器，外设中的主要功能模块包括外部存储器、输入设备、输出设备和其他设备。因为早期计算机的主要功能模块由一条单总线相连，这条线被称为系统总线，随着计算机系统发展为多总线后，就把连接主机中主要功能模块的各类总线统称为系统总线。图展示了一个典型计算机系统的硬件组成。</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中央处理器</a:t>
            </a:r>
            <a:r>
              <a:rPr lang="zh-CN" altLang="zh-CN" sz="1200" kern="1200" dirty="0">
                <a:solidFill>
                  <a:schemeClr val="tx1"/>
                </a:solidFill>
                <a:effectLst/>
                <a:latin typeface="+mn-lt"/>
                <a:ea typeface="+mn-ea"/>
                <a:cs typeface="+mn-cs"/>
              </a:rPr>
              <a:t>，简称</a:t>
            </a:r>
            <a:r>
              <a:rPr lang="zh-CN" altLang="zh-CN" sz="1200" b="1" kern="1200" dirty="0">
                <a:solidFill>
                  <a:schemeClr val="tx1"/>
                </a:solidFill>
                <a:effectLst/>
                <a:latin typeface="+mn-lt"/>
                <a:ea typeface="+mn-ea"/>
                <a:cs typeface="+mn-cs"/>
              </a:rPr>
              <a:t>处理器</a:t>
            </a:r>
            <a:r>
              <a:rPr lang="zh-CN" altLang="zh-CN" sz="1200" kern="1200" dirty="0">
                <a:solidFill>
                  <a:schemeClr val="tx1"/>
                </a:solidFill>
                <a:effectLst/>
                <a:latin typeface="+mn-lt"/>
                <a:ea typeface="+mn-ea"/>
                <a:cs typeface="+mn-cs"/>
              </a:rPr>
              <a:t>，是整个计算机的核心部件，是解释（或执行）在主存中指令的引擎。</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主要包括两个部分：数据通路和控制器。</a:t>
            </a:r>
            <a:r>
              <a:rPr lang="zh-CN" altLang="zh-CN" sz="1200" b="1" kern="1200" dirty="0">
                <a:solidFill>
                  <a:schemeClr val="tx1"/>
                </a:solidFill>
                <a:effectLst/>
                <a:latin typeface="+mn-lt"/>
                <a:ea typeface="+mn-ea"/>
                <a:cs typeface="+mn-cs"/>
              </a:rPr>
              <a:t>数据通路</a:t>
            </a:r>
            <a:r>
              <a:rPr lang="zh-CN" altLang="zh-CN" sz="1200" kern="1200" dirty="0">
                <a:solidFill>
                  <a:schemeClr val="tx1"/>
                </a:solidFill>
                <a:effectLst/>
                <a:latin typeface="+mn-lt"/>
                <a:ea typeface="+mn-ea"/>
                <a:cs typeface="+mn-cs"/>
              </a:rPr>
              <a:t>主要用来执行算术和逻辑运算以及寄存器和存储器的读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写控制等。图左上角展示了一个典型的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结构。其中，</a:t>
            </a:r>
            <a:r>
              <a:rPr lang="zh-CN" altLang="zh-CN" sz="1200" b="1" kern="1200" dirty="0">
                <a:solidFill>
                  <a:schemeClr val="tx1"/>
                </a:solidFill>
                <a:effectLst/>
                <a:latin typeface="+mn-lt"/>
                <a:ea typeface="+mn-ea"/>
                <a:cs typeface="+mn-cs"/>
              </a:rPr>
              <a:t>算术逻辑单元（</a:t>
            </a:r>
            <a:r>
              <a:rPr lang="en-US" altLang="zh-CN" sz="1200" b="1" kern="1200" dirty="0">
                <a:solidFill>
                  <a:schemeClr val="tx1"/>
                </a:solidFill>
                <a:effectLst/>
                <a:latin typeface="+mn-lt"/>
                <a:ea typeface="+mn-ea"/>
                <a:cs typeface="+mn-cs"/>
              </a:rPr>
              <a:t>Arithmetic Logic Unit, ALU</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用来进行基本的算术和逻辑运算，</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中最基本的部件是</a:t>
            </a:r>
            <a:r>
              <a:rPr lang="zh-CN" altLang="zh-CN" sz="1200" b="1" kern="1200" dirty="0">
                <a:solidFill>
                  <a:schemeClr val="tx1"/>
                </a:solidFill>
                <a:effectLst/>
                <a:latin typeface="+mn-lt"/>
                <a:ea typeface="+mn-ea"/>
                <a:cs typeface="+mn-cs"/>
              </a:rPr>
              <a:t>加法器</a:t>
            </a:r>
            <a:r>
              <a:rPr lang="zh-CN" altLang="zh-CN" sz="1200" kern="1200" dirty="0">
                <a:solidFill>
                  <a:schemeClr val="tx1"/>
                </a:solidFill>
                <a:effectLst/>
                <a:latin typeface="+mn-lt"/>
                <a:ea typeface="+mn-ea"/>
                <a:cs typeface="+mn-cs"/>
              </a:rPr>
              <a:t>，所有算术运算都可以基于加法运算和逻辑运算来实现。</a:t>
            </a:r>
            <a:r>
              <a:rPr lang="zh-CN" altLang="zh-CN" sz="1200" b="1" kern="1200" dirty="0">
                <a:solidFill>
                  <a:schemeClr val="tx1"/>
                </a:solidFill>
                <a:effectLst/>
                <a:latin typeface="+mn-lt"/>
                <a:ea typeface="+mn-ea"/>
                <a:cs typeface="+mn-cs"/>
              </a:rPr>
              <a:t>控制器</a:t>
            </a:r>
            <a:r>
              <a:rPr lang="zh-CN" altLang="zh-CN" sz="1200" kern="1200" dirty="0">
                <a:solidFill>
                  <a:schemeClr val="tx1"/>
                </a:solidFill>
                <a:effectLst/>
                <a:latin typeface="+mn-lt"/>
                <a:ea typeface="+mn-ea"/>
                <a:cs typeface="+mn-cs"/>
              </a:rPr>
              <a:t>用来对指令进行译码，生成相应的控制信号，以控制数据通路进行正确的操作。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3231465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39</a:t>
            </a:fld>
            <a:endParaRPr lang="zh-CN" altLang="en-US"/>
          </a:p>
        </p:txBody>
      </p:sp>
    </p:spTree>
    <p:extLst>
      <p:ext uri="{BB962C8B-B14F-4D97-AF65-F5344CB8AC3E}">
        <p14:creationId xmlns:p14="http://schemas.microsoft.com/office/powerpoint/2010/main" val="4215107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40</a:t>
            </a:fld>
            <a:endParaRPr lang="zh-CN" altLang="en-US"/>
          </a:p>
        </p:txBody>
      </p:sp>
    </p:spTree>
    <p:extLst>
      <p:ext uri="{BB962C8B-B14F-4D97-AF65-F5344CB8AC3E}">
        <p14:creationId xmlns:p14="http://schemas.microsoft.com/office/powerpoint/2010/main" val="4030483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从例</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可以看出，相同的指令在不同的处理器上所花的时钟周期总数不一定相同，同样，时钟频率高也并不一定代表程序的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执行时间短。值得注意的是，时间是唯一对计算机性能进行测量的完整而可靠的指标。所以设计者和用户在设计和选择计算机时，需要综合三个因素考虑。不同的配置会影响不同的因素变化，表</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展示了一些硬件和软件指标是如何影响</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性能的。</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41</a:t>
            </a:fld>
            <a:endParaRPr lang="zh-CN" altLang="en-US"/>
          </a:p>
        </p:txBody>
      </p:sp>
    </p:spTree>
    <p:extLst>
      <p:ext uri="{BB962C8B-B14F-4D97-AF65-F5344CB8AC3E}">
        <p14:creationId xmlns:p14="http://schemas.microsoft.com/office/powerpoint/2010/main" val="2129924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42</a:t>
            </a:fld>
            <a:endParaRPr lang="zh-CN" altLang="en-US"/>
          </a:p>
        </p:txBody>
      </p:sp>
    </p:spTree>
    <p:extLst>
      <p:ext uri="{BB962C8B-B14F-4D97-AF65-F5344CB8AC3E}">
        <p14:creationId xmlns:p14="http://schemas.microsoft.com/office/powerpoint/2010/main" val="1370229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43</a:t>
            </a:fld>
            <a:endParaRPr lang="zh-CN" altLang="en-US"/>
          </a:p>
        </p:txBody>
      </p:sp>
    </p:spTree>
    <p:extLst>
      <p:ext uri="{BB962C8B-B14F-4D97-AF65-F5344CB8AC3E}">
        <p14:creationId xmlns:p14="http://schemas.microsoft.com/office/powerpoint/2010/main" val="1118427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44</a:t>
            </a:fld>
            <a:endParaRPr lang="zh-CN" altLang="en-US"/>
          </a:p>
        </p:txBody>
      </p:sp>
    </p:spTree>
    <p:extLst>
      <p:ext uri="{BB962C8B-B14F-4D97-AF65-F5344CB8AC3E}">
        <p14:creationId xmlns:p14="http://schemas.microsoft.com/office/powerpoint/2010/main" val="1082698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由于</a:t>
            </a:r>
            <a:r>
              <a:rPr lang="en-US" altLang="zh-CN" sz="1200" kern="1200" dirty="0">
                <a:solidFill>
                  <a:schemeClr val="tx1"/>
                </a:solidFill>
                <a:effectLst/>
                <a:latin typeface="+mn-lt"/>
                <a:ea typeface="+mn-ea"/>
                <a:cs typeface="+mn-cs"/>
              </a:rPr>
              <a:t>L3</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L6</a:t>
            </a:r>
            <a:r>
              <a:rPr lang="zh-CN" altLang="zh-CN" sz="1200" kern="1200" dirty="0">
                <a:solidFill>
                  <a:schemeClr val="tx1"/>
                </a:solidFill>
                <a:effectLst/>
                <a:latin typeface="+mn-lt"/>
                <a:ea typeface="+mn-ea"/>
                <a:cs typeface="+mn-cs"/>
              </a:rPr>
              <a:t>级多用软件实现，所以通常被称为虚拟机器，而</a:t>
            </a:r>
            <a:r>
              <a:rPr lang="en-US" altLang="zh-CN" sz="1200" kern="1200" dirty="0">
                <a:solidFill>
                  <a:schemeClr val="tx1"/>
                </a:solidFill>
                <a:effectLst/>
                <a:latin typeface="+mn-lt"/>
                <a:ea typeface="+mn-ea"/>
                <a:cs typeface="+mn-cs"/>
              </a:rPr>
              <a:t>L0</a:t>
            </a:r>
            <a:r>
              <a:rPr lang="zh-CN" altLang="zh-CN" sz="1200" kern="1200" dirty="0">
                <a:solidFill>
                  <a:schemeClr val="tx1"/>
                </a:solidFill>
                <a:effectLst/>
                <a:latin typeface="+mn-lt"/>
                <a:ea typeface="+mn-ea"/>
                <a:cs typeface="+mn-cs"/>
              </a:rPr>
              <a:t>级由硬件实现，</a:t>
            </a:r>
            <a:r>
              <a:rPr lang="en-US" altLang="zh-CN" sz="1200" kern="1200" dirty="0">
                <a:solidFill>
                  <a:schemeClr val="tx1"/>
                </a:solidFill>
                <a:effectLst/>
                <a:latin typeface="+mn-lt"/>
                <a:ea typeface="+mn-ea"/>
                <a:cs typeface="+mn-cs"/>
              </a:rPr>
              <a:t>L1</a:t>
            </a:r>
            <a:r>
              <a:rPr lang="zh-CN" altLang="zh-CN" sz="1200" kern="1200" dirty="0">
                <a:solidFill>
                  <a:schemeClr val="tx1"/>
                </a:solidFill>
                <a:effectLst/>
                <a:latin typeface="+mn-lt"/>
                <a:ea typeface="+mn-ea"/>
                <a:cs typeface="+mn-cs"/>
              </a:rPr>
              <a:t>级由微程序即固件实现，</a:t>
            </a:r>
            <a:r>
              <a:rPr lang="en-US" altLang="zh-CN" sz="1200" kern="1200" dirty="0">
                <a:solidFill>
                  <a:schemeClr val="tx1"/>
                </a:solidFill>
                <a:effectLst/>
                <a:latin typeface="+mn-lt"/>
                <a:ea typeface="+mn-ea"/>
                <a:cs typeface="+mn-cs"/>
              </a:rPr>
              <a:t>L2</a:t>
            </a:r>
            <a:r>
              <a:rPr lang="zh-CN" altLang="zh-CN" sz="1200" kern="1200" dirty="0">
                <a:solidFill>
                  <a:schemeClr val="tx1"/>
                </a:solidFill>
                <a:effectLst/>
                <a:latin typeface="+mn-lt"/>
                <a:ea typeface="+mn-ea"/>
                <a:cs typeface="+mn-cs"/>
              </a:rPr>
              <a:t>级由硬件功能部件组成，所以被统称为物理机器。某些高级编程语言可以不通过编译，直接由微程序解释或者由硬件实现，如操作系统中的部分命令可直接由微程序解释，所以虚拟机器并不一定总是由软件实现。</a:t>
            </a:r>
          </a:p>
          <a:p>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L6</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L3</a:t>
            </a:r>
            <a:r>
              <a:rPr lang="zh-CN" altLang="zh-CN" sz="1200" kern="1200" dirty="0">
                <a:solidFill>
                  <a:schemeClr val="tx1"/>
                </a:solidFill>
                <a:effectLst/>
                <a:latin typeface="+mn-lt"/>
                <a:ea typeface="+mn-ea"/>
                <a:cs typeface="+mn-cs"/>
              </a:rPr>
              <a:t>的转换过程都是软件范畴的概念，而计算机的软硬件之间需要有一个接口作为沟通桥梁，即</a:t>
            </a:r>
            <a:r>
              <a:rPr lang="zh-CN" altLang="zh-CN" sz="1200" b="0" kern="1200" dirty="0">
                <a:solidFill>
                  <a:schemeClr val="tx1"/>
                </a:solidFill>
                <a:effectLst/>
                <a:latin typeface="+mn-lt"/>
                <a:ea typeface="+mn-ea"/>
                <a:cs typeface="+mn-cs"/>
              </a:rPr>
              <a:t>指令集体系结构</a:t>
            </a:r>
            <a:r>
              <a:rPr lang="en-US" altLang="zh-CN" sz="1200" b="1" kern="1200" dirty="0">
                <a:solidFill>
                  <a:schemeClr val="tx1"/>
                </a:solidFill>
                <a:effectLst/>
                <a:latin typeface="+mn-lt"/>
                <a:ea typeface="+mn-ea"/>
                <a:cs typeface="+mn-cs"/>
              </a:rPr>
              <a:t>( Introduction Set Architecture, ISA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是计算机的抽象模型，是计算机体系结构中与程序设计有关的部分，通常包含基本数据类型，指令集，寄存器，寻址模式，存储体系，中断，异常处理以及外部</a:t>
            </a:r>
            <a:r>
              <a:rPr lang="en-US" altLang="zh-CN" sz="1200" kern="1200" dirty="0">
                <a:solidFill>
                  <a:schemeClr val="tx1"/>
                </a:solidFill>
                <a:effectLst/>
                <a:latin typeface="+mn-lt"/>
                <a:ea typeface="+mn-ea"/>
                <a:cs typeface="+mn-cs"/>
              </a:rPr>
              <a:t>I/O</a:t>
            </a:r>
            <a:r>
              <a:rPr lang="zh-CN" altLang="zh-CN" sz="1200" kern="1200" dirty="0">
                <a:solidFill>
                  <a:schemeClr val="tx1"/>
                </a:solidFill>
                <a:effectLst/>
                <a:latin typeface="+mn-lt"/>
                <a:ea typeface="+mn-ea"/>
                <a:cs typeface="+mn-cs"/>
              </a:rPr>
              <a:t>等。其中指令集即为一台计算机可以执行的所有指令的集合。而机器语言执行的就是一个由</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规定好的指令组成的指令序列。不同厂商的处理器往往具有不同的</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，例如</a:t>
            </a:r>
            <a:r>
              <a:rPr lang="en-US" altLang="zh-CN" sz="1200" kern="1200" dirty="0">
                <a:solidFill>
                  <a:schemeClr val="tx1"/>
                </a:solidFill>
                <a:effectLst/>
                <a:latin typeface="+mn-lt"/>
                <a:ea typeface="+mn-ea"/>
                <a:cs typeface="+mn-cs"/>
              </a:rPr>
              <a:t>Intel</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x86</a:t>
            </a:r>
            <a:r>
              <a:rPr lang="zh-CN" altLang="zh-CN" sz="1200" kern="1200" dirty="0">
                <a:solidFill>
                  <a:schemeClr val="tx1"/>
                </a:solidFill>
                <a:effectLst/>
                <a:latin typeface="+mn-lt"/>
                <a:ea typeface="+mn-ea"/>
                <a:cs typeface="+mn-cs"/>
              </a:rPr>
              <a:t>架构和龙芯的</a:t>
            </a:r>
            <a:r>
              <a:rPr lang="en-US" altLang="zh-CN" sz="1200" kern="1200" dirty="0" err="1">
                <a:solidFill>
                  <a:schemeClr val="tx1"/>
                </a:solidFill>
                <a:effectLst/>
                <a:latin typeface="+mn-lt"/>
                <a:ea typeface="+mn-ea"/>
                <a:cs typeface="+mn-cs"/>
              </a:rPr>
              <a:t>LoongISA</a:t>
            </a:r>
            <a:r>
              <a:rPr lang="zh-CN" altLang="zh-CN" sz="1200" kern="1200" dirty="0">
                <a:solidFill>
                  <a:schemeClr val="tx1"/>
                </a:solidFill>
                <a:effectLst/>
                <a:latin typeface="+mn-lt"/>
                <a:ea typeface="+mn-ea"/>
                <a:cs typeface="+mn-cs"/>
              </a:rPr>
              <a:t>架构。有时同一系列的不同的处理器有着完全不同的硬件电路和内部设计，即有着不同的微架构，但是只要使用相同的</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，那么在其中一种处理器上可运行的程序，在使用相同</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的处理器上也可以运行。</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effectLst/>
              </a:rPr>
              <a:t>重点关注</a:t>
            </a:r>
            <a:r>
              <a:rPr lang="zh-CN" altLang="en-US" sz="1200" b="1" dirty="0">
                <a:latin typeface="宋体" panose="02010600030101010101" pitchFamily="2" charset="-122"/>
                <a:ea typeface="宋体" panose="02010600030101010101" pitchFamily="2" charset="-122"/>
              </a:rPr>
              <a:t>高级语言以下各抽象层！</a:t>
            </a:r>
            <a:endParaRPr lang="en-US" altLang="zh-CN" sz="1200" b="1" dirty="0">
              <a:latin typeface="宋体" panose="02010600030101010101" pitchFamily="2" charset="-122"/>
              <a:ea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239366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3431271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计算机系统的用户根据在计算机上完成任务的不同可被分为最终用户、系统管理员、应用程序员以及系统程序员四类，其定义如下。</a:t>
            </a: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295992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计算机系统的用户根据在计算机上完成任务的不同可被分为最终用户、系统管理员、应用程序员以及系统程序员四类，其定义如下。</a:t>
            </a: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738806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层上面是软件部分，之下为硬件部分。硬件部分包括</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、主存储器和输入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输出设备等功能部件，这些功能部件是通过数字逻辑电路设计实现的。软件部分包括高层应用软件以及低层系统软件，直接在</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上实现汇编程序、编译器和操作系统等系统软件。系统程序员看到的机器属性是</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层的内容，看到的是配置了指令系统的</a:t>
            </a:r>
            <a:r>
              <a:rPr lang="zh-CN" altLang="zh-CN" sz="1200" b="1" kern="1200" dirty="0">
                <a:solidFill>
                  <a:schemeClr val="tx1"/>
                </a:solidFill>
                <a:effectLst/>
                <a:latin typeface="+mn-lt"/>
                <a:ea typeface="+mn-ea"/>
                <a:cs typeface="+mn-cs"/>
              </a:rPr>
              <a:t>机器语言机器</a:t>
            </a:r>
            <a:r>
              <a:rPr lang="zh-CN" altLang="zh-CN" sz="1200" kern="1200" dirty="0">
                <a:solidFill>
                  <a:schemeClr val="tx1"/>
                </a:solidFill>
                <a:effectLst/>
                <a:latin typeface="+mn-lt"/>
                <a:ea typeface="+mn-ea"/>
                <a:cs typeface="+mn-cs"/>
              </a:rPr>
              <a:t>，在这个层级工作的程序员被称为机器语言程序员；在操作系统层工作的系统程序员看到的是配置了操作系统的虚拟机，被称作</a:t>
            </a:r>
            <a:r>
              <a:rPr lang="zh-CN" altLang="zh-CN" sz="1200" b="1" kern="1200" dirty="0">
                <a:solidFill>
                  <a:schemeClr val="tx1"/>
                </a:solidFill>
                <a:effectLst/>
                <a:latin typeface="+mn-lt"/>
                <a:ea typeface="+mn-ea"/>
                <a:cs typeface="+mn-cs"/>
              </a:rPr>
              <a:t>操作系统虚拟机</a:t>
            </a:r>
            <a:r>
              <a:rPr lang="zh-CN" altLang="zh-CN" sz="1200" kern="1200" dirty="0">
                <a:solidFill>
                  <a:schemeClr val="tx1"/>
                </a:solidFill>
                <a:effectLst/>
                <a:latin typeface="+mn-lt"/>
                <a:ea typeface="+mn-ea"/>
                <a:cs typeface="+mn-cs"/>
              </a:rPr>
              <a:t>；汇编语言程序员在提供汇编程序的机器级工作，所看到的机器是</a:t>
            </a:r>
            <a:r>
              <a:rPr lang="zh-CN" altLang="zh-CN" sz="1200" b="1" kern="1200" dirty="0">
                <a:solidFill>
                  <a:schemeClr val="tx1"/>
                </a:solidFill>
                <a:effectLst/>
                <a:latin typeface="+mn-lt"/>
                <a:ea typeface="+mn-ea"/>
                <a:cs typeface="+mn-cs"/>
              </a:rPr>
              <a:t>汇编语言虚拟机</a:t>
            </a:r>
            <a:r>
              <a:rPr lang="zh-CN" altLang="zh-CN" sz="1200" kern="1200" dirty="0">
                <a:solidFill>
                  <a:schemeClr val="tx1"/>
                </a:solidFill>
                <a:effectLst/>
                <a:latin typeface="+mn-lt"/>
                <a:ea typeface="+mn-ea"/>
                <a:cs typeface="+mn-cs"/>
              </a:rPr>
              <a:t>。大多数应用程序员用高级语言编写程序，他们看到的虚拟机是</a:t>
            </a:r>
            <a:r>
              <a:rPr lang="zh-CN" altLang="zh-CN" sz="1200" b="1" kern="1200" dirty="0">
                <a:solidFill>
                  <a:schemeClr val="tx1"/>
                </a:solidFill>
                <a:effectLst/>
                <a:latin typeface="+mn-lt"/>
                <a:ea typeface="+mn-ea"/>
                <a:cs typeface="+mn-cs"/>
              </a:rPr>
              <a:t>高级语言虚拟机</a:t>
            </a:r>
            <a:r>
              <a:rPr lang="zh-CN" altLang="zh-CN" sz="1200" kern="1200" dirty="0">
                <a:solidFill>
                  <a:schemeClr val="tx1"/>
                </a:solidFill>
                <a:effectLst/>
                <a:latin typeface="+mn-lt"/>
                <a:ea typeface="+mn-ea"/>
                <a:cs typeface="+mn-cs"/>
              </a:rPr>
              <a:t>。最终用户则在最上层的</a:t>
            </a:r>
            <a:r>
              <a:rPr lang="zh-CN" altLang="zh-CN" sz="1200" b="1" kern="1200" dirty="0">
                <a:solidFill>
                  <a:schemeClr val="tx1"/>
                </a:solidFill>
                <a:effectLst/>
                <a:latin typeface="+mn-lt"/>
                <a:ea typeface="+mn-ea"/>
                <a:cs typeface="+mn-cs"/>
              </a:rPr>
              <a:t>应用程序层</a:t>
            </a:r>
            <a:r>
              <a:rPr lang="zh-CN" altLang="zh-CN" sz="1200" kern="1200" dirty="0">
                <a:solidFill>
                  <a:schemeClr val="tx1"/>
                </a:solidFill>
                <a:effectLst/>
                <a:latin typeface="+mn-lt"/>
                <a:ea typeface="+mn-ea"/>
                <a:cs typeface="+mn-cs"/>
              </a:rPr>
              <a:t>进行操作。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157302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1909711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91.png"/></Relationships>
</file>

<file path=ppt/slides/_rels/slide3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50.png"/><Relationship Id="rId4" Type="http://schemas.openxmlformats.org/officeDocument/2006/relationships/image" Target="../media/image540.png"/></Relationships>
</file>

<file path=ppt/slides/_rels/slide3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70.png"/></Relationships>
</file>

<file path=ppt/slides/_rels/slide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7.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84775"/>
          </a:xfrm>
          <a:prstGeom prst="rect">
            <a:avLst/>
          </a:prstGeom>
          <a:noFill/>
        </p:spPr>
        <p:txBody>
          <a:bodyPr wrap="square" rtlCol="0">
            <a:spAutoFit/>
          </a:bodyPr>
          <a:lstStyle/>
          <a:p>
            <a:pPr algn="ctr"/>
            <a:r>
              <a:rPr lang="zh-CN" altLang="en-US" sz="3200" b="1" dirty="0">
                <a:solidFill>
                  <a:schemeClr val="tx2"/>
                </a:solidFill>
                <a:latin typeface="Times New Roman" panose="02020603050405020304" pitchFamily="18" charset="0"/>
                <a:cs typeface="Times New Roman" panose="02020603050405020304" pitchFamily="18" charset="0"/>
              </a:rPr>
              <a:t>第一章：计算机系统概述</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F54AEDA-94CE-714F-A040-E7B4CC7FB1E9}"/>
              </a:ext>
            </a:extLst>
          </p:cNvPr>
          <p:cNvSpPr txBox="1"/>
          <p:nvPr/>
        </p:nvSpPr>
        <p:spPr>
          <a:xfrm>
            <a:off x="709608" y="5164142"/>
            <a:ext cx="10990500" cy="523220"/>
          </a:xfrm>
          <a:prstGeom prst="rect">
            <a:avLst/>
          </a:prstGeom>
          <a:noFill/>
        </p:spPr>
        <p:txBody>
          <a:bodyPr wrap="square" rtlCol="0">
            <a:spAutoFit/>
          </a:bodyPr>
          <a:lstStyle/>
          <a:p>
            <a:pPr algn="ctr"/>
            <a:r>
              <a:rPr lang="zh-CN" altLang="en-US" sz="2800" b="1" dirty="0">
                <a:solidFill>
                  <a:schemeClr val="tx2"/>
                </a:solidFill>
                <a:latin typeface="Times New Roman" panose="02020603050405020304" pitchFamily="18" charset="0"/>
                <a:cs typeface="Times New Roman" panose="02020603050405020304" pitchFamily="18" charset="0"/>
              </a:rPr>
              <a:t>授课教师：申兆岩</a:t>
            </a:r>
            <a:endParaRPr lang="en-US" altLang="zh-CN" sz="28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计算机系统的不同用户</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10</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prstClr val="black"/>
                </a:solidFill>
                <a:latin typeface="黑体" panose="02010609060101010101" pitchFamily="49" charset="-122"/>
              </a:rPr>
              <a:t>用户角色在层次化架构中的位置</a:t>
            </a:r>
          </a:p>
          <a:p>
            <a:endParaRPr lang="zh-CN" altLang="en-US" dirty="0"/>
          </a:p>
          <a:p>
            <a:endParaRPr lang="zh-CN" altLang="en-US" dirty="0"/>
          </a:p>
        </p:txBody>
      </p:sp>
      <p:grpSp>
        <p:nvGrpSpPr>
          <p:cNvPr id="52" name="组合 51">
            <a:extLst>
              <a:ext uri="{FF2B5EF4-FFF2-40B4-BE49-F238E27FC236}">
                <a16:creationId xmlns:a16="http://schemas.microsoft.com/office/drawing/2014/main" id="{2231172C-FEB9-F347-B74D-834543847A25}"/>
              </a:ext>
            </a:extLst>
          </p:cNvPr>
          <p:cNvGrpSpPr/>
          <p:nvPr/>
        </p:nvGrpSpPr>
        <p:grpSpPr>
          <a:xfrm>
            <a:off x="201614" y="2214688"/>
            <a:ext cx="6481527" cy="3004144"/>
            <a:chOff x="1403688" y="1058316"/>
            <a:chExt cx="9539419" cy="4404020"/>
          </a:xfrm>
        </p:grpSpPr>
        <p:sp>
          <p:nvSpPr>
            <p:cNvPr id="54" name="矩形 53">
              <a:extLst>
                <a:ext uri="{FF2B5EF4-FFF2-40B4-BE49-F238E27FC236}">
                  <a16:creationId xmlns:a16="http://schemas.microsoft.com/office/drawing/2014/main" id="{C54882E4-3198-FC4B-9A3D-BC359F3961AD}"/>
                </a:ext>
              </a:extLst>
            </p:cNvPr>
            <p:cNvSpPr/>
            <p:nvPr/>
          </p:nvSpPr>
          <p:spPr>
            <a:xfrm>
              <a:off x="3068054" y="1130971"/>
              <a:ext cx="4255168" cy="23581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endParaRPr>
            </a:p>
          </p:txBody>
        </p:sp>
        <p:sp>
          <p:nvSpPr>
            <p:cNvPr id="55" name="矩形 54">
              <a:extLst>
                <a:ext uri="{FF2B5EF4-FFF2-40B4-BE49-F238E27FC236}">
                  <a16:creationId xmlns:a16="http://schemas.microsoft.com/office/drawing/2014/main" id="{D9422855-FA65-2648-990C-23CD148DB827}"/>
                </a:ext>
              </a:extLst>
            </p:cNvPr>
            <p:cNvSpPr/>
            <p:nvPr/>
          </p:nvSpPr>
          <p:spPr>
            <a:xfrm>
              <a:off x="5013160" y="1696454"/>
              <a:ext cx="3433009" cy="17927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56" name="矩形 55">
              <a:extLst>
                <a:ext uri="{FF2B5EF4-FFF2-40B4-BE49-F238E27FC236}">
                  <a16:creationId xmlns:a16="http://schemas.microsoft.com/office/drawing/2014/main" id="{1A38EAFD-9ACB-FB44-A28D-7A060CB45BCA}"/>
                </a:ext>
              </a:extLst>
            </p:cNvPr>
            <p:cNvSpPr/>
            <p:nvPr/>
          </p:nvSpPr>
          <p:spPr>
            <a:xfrm>
              <a:off x="4215066" y="2911643"/>
              <a:ext cx="2306051"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汇编程序</a:t>
              </a:r>
            </a:p>
          </p:txBody>
        </p:sp>
        <p:sp>
          <p:nvSpPr>
            <p:cNvPr id="57" name="矩形 56">
              <a:extLst>
                <a:ext uri="{FF2B5EF4-FFF2-40B4-BE49-F238E27FC236}">
                  <a16:creationId xmlns:a16="http://schemas.microsoft.com/office/drawing/2014/main" id="{16E0CF7A-892A-7D45-AFA3-11A78F72DB75}"/>
                </a:ext>
              </a:extLst>
            </p:cNvPr>
            <p:cNvSpPr/>
            <p:nvPr/>
          </p:nvSpPr>
          <p:spPr>
            <a:xfrm>
              <a:off x="4557967" y="2334126"/>
              <a:ext cx="1616241"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编译程序</a:t>
              </a:r>
            </a:p>
          </p:txBody>
        </p:sp>
        <p:sp>
          <p:nvSpPr>
            <p:cNvPr id="58" name="矩形 57">
              <a:extLst>
                <a:ext uri="{FF2B5EF4-FFF2-40B4-BE49-F238E27FC236}">
                  <a16:creationId xmlns:a16="http://schemas.microsoft.com/office/drawing/2014/main" id="{2CFEDF7F-AA57-2945-BA23-4700B0B07493}"/>
                </a:ext>
              </a:extLst>
            </p:cNvPr>
            <p:cNvSpPr/>
            <p:nvPr/>
          </p:nvSpPr>
          <p:spPr>
            <a:xfrm>
              <a:off x="2334127" y="3489153"/>
              <a:ext cx="7050505" cy="2406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endParaRPr>
            </a:p>
          </p:txBody>
        </p:sp>
        <p:sp>
          <p:nvSpPr>
            <p:cNvPr id="59" name="矩形 58">
              <a:extLst>
                <a:ext uri="{FF2B5EF4-FFF2-40B4-BE49-F238E27FC236}">
                  <a16:creationId xmlns:a16="http://schemas.microsoft.com/office/drawing/2014/main" id="{35AD3174-E688-4940-A97B-7B442C81C85D}"/>
                </a:ext>
              </a:extLst>
            </p:cNvPr>
            <p:cNvSpPr/>
            <p:nvPr/>
          </p:nvSpPr>
          <p:spPr>
            <a:xfrm>
              <a:off x="3294648" y="3729789"/>
              <a:ext cx="1670384"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CPU</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503F75C6-102E-EB45-B46E-1EC4C261424F}"/>
                </a:ext>
              </a:extLst>
            </p:cNvPr>
            <p:cNvSpPr/>
            <p:nvPr/>
          </p:nvSpPr>
          <p:spPr>
            <a:xfrm>
              <a:off x="4965032" y="3729789"/>
              <a:ext cx="1670384"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存储器</a:t>
              </a:r>
            </a:p>
          </p:txBody>
        </p:sp>
        <p:sp>
          <p:nvSpPr>
            <p:cNvPr id="61" name="矩形 60">
              <a:extLst>
                <a:ext uri="{FF2B5EF4-FFF2-40B4-BE49-F238E27FC236}">
                  <a16:creationId xmlns:a16="http://schemas.microsoft.com/office/drawing/2014/main" id="{653E8BF5-2065-3D40-B07C-2A152077608F}"/>
                </a:ext>
              </a:extLst>
            </p:cNvPr>
            <p:cNvSpPr/>
            <p:nvPr/>
          </p:nvSpPr>
          <p:spPr>
            <a:xfrm>
              <a:off x="6635416" y="3729789"/>
              <a:ext cx="1670384"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I/O</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设备</a:t>
              </a:r>
            </a:p>
          </p:txBody>
        </p:sp>
        <p:sp>
          <p:nvSpPr>
            <p:cNvPr id="62" name="矩形 61">
              <a:extLst>
                <a:ext uri="{FF2B5EF4-FFF2-40B4-BE49-F238E27FC236}">
                  <a16:creationId xmlns:a16="http://schemas.microsoft.com/office/drawing/2014/main" id="{D96E76C8-1479-A34E-9FA7-CD647061E341}"/>
                </a:ext>
              </a:extLst>
            </p:cNvPr>
            <p:cNvSpPr/>
            <p:nvPr/>
          </p:nvSpPr>
          <p:spPr>
            <a:xfrm>
              <a:off x="3729791" y="4307304"/>
              <a:ext cx="4066673"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数字设计</a:t>
              </a:r>
            </a:p>
          </p:txBody>
        </p:sp>
        <p:sp>
          <p:nvSpPr>
            <p:cNvPr id="63" name="矩形 62">
              <a:extLst>
                <a:ext uri="{FF2B5EF4-FFF2-40B4-BE49-F238E27FC236}">
                  <a16:creationId xmlns:a16="http://schemas.microsoft.com/office/drawing/2014/main" id="{1690BBFF-8611-1346-8D8D-B2F0DF67850C}"/>
                </a:ext>
              </a:extLst>
            </p:cNvPr>
            <p:cNvSpPr/>
            <p:nvPr/>
          </p:nvSpPr>
          <p:spPr>
            <a:xfrm>
              <a:off x="4335385" y="4884820"/>
              <a:ext cx="2859503"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电路设计</a:t>
              </a:r>
            </a:p>
          </p:txBody>
        </p:sp>
        <p:sp>
          <p:nvSpPr>
            <p:cNvPr id="64" name="文本框 63">
              <a:extLst>
                <a:ext uri="{FF2B5EF4-FFF2-40B4-BE49-F238E27FC236}">
                  <a16:creationId xmlns:a16="http://schemas.microsoft.com/office/drawing/2014/main" id="{677B8E25-B4CF-0847-BDA9-396C5E5E0A3D}"/>
                </a:ext>
              </a:extLst>
            </p:cNvPr>
            <p:cNvSpPr txBox="1"/>
            <p:nvPr/>
          </p:nvSpPr>
          <p:spPr>
            <a:xfrm>
              <a:off x="3380873" y="1530388"/>
              <a:ext cx="1609220"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应用程序</a:t>
              </a:r>
            </a:p>
          </p:txBody>
        </p:sp>
        <p:sp>
          <p:nvSpPr>
            <p:cNvPr id="65" name="文本框 64">
              <a:extLst>
                <a:ext uri="{FF2B5EF4-FFF2-40B4-BE49-F238E27FC236}">
                  <a16:creationId xmlns:a16="http://schemas.microsoft.com/office/drawing/2014/main" id="{BFF38FE6-9749-CE46-B422-3A05269BF42C}"/>
                </a:ext>
              </a:extLst>
            </p:cNvPr>
            <p:cNvSpPr txBox="1"/>
            <p:nvPr/>
          </p:nvSpPr>
          <p:spPr>
            <a:xfrm>
              <a:off x="6517107" y="2334125"/>
              <a:ext cx="1540040"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操作系统</a:t>
              </a:r>
            </a:p>
          </p:txBody>
        </p:sp>
        <p:sp>
          <p:nvSpPr>
            <p:cNvPr id="66" name="矩形 65">
              <a:extLst>
                <a:ext uri="{FF2B5EF4-FFF2-40B4-BE49-F238E27FC236}">
                  <a16:creationId xmlns:a16="http://schemas.microsoft.com/office/drawing/2014/main" id="{0C264036-AE3A-9E4B-A8F8-1677245F8B85}"/>
                </a:ext>
              </a:extLst>
            </p:cNvPr>
            <p:cNvSpPr/>
            <p:nvPr/>
          </p:nvSpPr>
          <p:spPr>
            <a:xfrm>
              <a:off x="1961149" y="2806417"/>
              <a:ext cx="8865270" cy="163177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67" name="文本框 66">
              <a:extLst>
                <a:ext uri="{FF2B5EF4-FFF2-40B4-BE49-F238E27FC236}">
                  <a16:creationId xmlns:a16="http://schemas.microsoft.com/office/drawing/2014/main" id="{8214B666-B9E6-FB44-97C9-4A699795DAA3}"/>
                </a:ext>
              </a:extLst>
            </p:cNvPr>
            <p:cNvSpPr txBox="1"/>
            <p:nvPr/>
          </p:nvSpPr>
          <p:spPr>
            <a:xfrm>
              <a:off x="9156415" y="3020894"/>
              <a:ext cx="1786692" cy="11344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指令集</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体系结构</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ISA</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68" name="文本框 67">
              <a:extLst>
                <a:ext uri="{FF2B5EF4-FFF2-40B4-BE49-F238E27FC236}">
                  <a16:creationId xmlns:a16="http://schemas.microsoft.com/office/drawing/2014/main" id="{DA0F44F6-349C-514C-895E-CE57FFCB45DF}"/>
                </a:ext>
              </a:extLst>
            </p:cNvPr>
            <p:cNvSpPr txBox="1"/>
            <p:nvPr/>
          </p:nvSpPr>
          <p:spPr>
            <a:xfrm>
              <a:off x="1403688" y="1120015"/>
              <a:ext cx="1796716"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应用程序员</a:t>
              </a:r>
            </a:p>
          </p:txBody>
        </p:sp>
        <p:sp>
          <p:nvSpPr>
            <p:cNvPr id="69" name="文本框 68">
              <a:extLst>
                <a:ext uri="{FF2B5EF4-FFF2-40B4-BE49-F238E27FC236}">
                  <a16:creationId xmlns:a16="http://schemas.microsoft.com/office/drawing/2014/main" id="{BB5063FB-FC34-6F4E-BB23-6D3CD0780658}"/>
                </a:ext>
              </a:extLst>
            </p:cNvPr>
            <p:cNvSpPr txBox="1"/>
            <p:nvPr/>
          </p:nvSpPr>
          <p:spPr>
            <a:xfrm>
              <a:off x="1413720" y="1976122"/>
              <a:ext cx="1796716"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系统程序员</a:t>
              </a:r>
            </a:p>
          </p:txBody>
        </p:sp>
        <p:sp>
          <p:nvSpPr>
            <p:cNvPr id="70" name="文本框 69">
              <a:extLst>
                <a:ext uri="{FF2B5EF4-FFF2-40B4-BE49-F238E27FC236}">
                  <a16:creationId xmlns:a16="http://schemas.microsoft.com/office/drawing/2014/main" id="{51E452E3-87A0-DE41-85C0-3AAEA13D626D}"/>
                </a:ext>
              </a:extLst>
            </p:cNvPr>
            <p:cNvSpPr txBox="1"/>
            <p:nvPr/>
          </p:nvSpPr>
          <p:spPr>
            <a:xfrm>
              <a:off x="8764426" y="1955966"/>
              <a:ext cx="1796715"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系统管理员</a:t>
              </a:r>
            </a:p>
          </p:txBody>
        </p:sp>
        <p:sp>
          <p:nvSpPr>
            <p:cNvPr id="71" name="文本框 70">
              <a:extLst>
                <a:ext uri="{FF2B5EF4-FFF2-40B4-BE49-F238E27FC236}">
                  <a16:creationId xmlns:a16="http://schemas.microsoft.com/office/drawing/2014/main" id="{3C07A802-FB82-BF48-82A2-036DDAB6BC20}"/>
                </a:ext>
              </a:extLst>
            </p:cNvPr>
            <p:cNvSpPr txBox="1"/>
            <p:nvPr/>
          </p:nvSpPr>
          <p:spPr>
            <a:xfrm>
              <a:off x="7866070" y="1058316"/>
              <a:ext cx="1796715"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最终用户</a:t>
              </a:r>
            </a:p>
          </p:txBody>
        </p:sp>
        <p:cxnSp>
          <p:nvCxnSpPr>
            <p:cNvPr id="72" name="直接箭头连接符 25">
              <a:extLst>
                <a:ext uri="{FF2B5EF4-FFF2-40B4-BE49-F238E27FC236}">
                  <a16:creationId xmlns:a16="http://schemas.microsoft.com/office/drawing/2014/main" id="{E59543B8-DEE0-DB49-91BB-EE12119DEA73}"/>
                </a:ext>
              </a:extLst>
            </p:cNvPr>
            <p:cNvCxnSpPr>
              <a:cxnSpLocks/>
            </p:cNvCxnSpPr>
            <p:nvPr/>
          </p:nvCxnSpPr>
          <p:spPr>
            <a:xfrm>
              <a:off x="2948746" y="1539551"/>
              <a:ext cx="1609221" cy="867754"/>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73" name="直接箭头连接符 28">
              <a:extLst>
                <a:ext uri="{FF2B5EF4-FFF2-40B4-BE49-F238E27FC236}">
                  <a16:creationId xmlns:a16="http://schemas.microsoft.com/office/drawing/2014/main" id="{40CA07D0-EDCB-A442-8428-16883B371A63}"/>
                </a:ext>
              </a:extLst>
            </p:cNvPr>
            <p:cNvCxnSpPr/>
            <p:nvPr/>
          </p:nvCxnSpPr>
          <p:spPr>
            <a:xfrm>
              <a:off x="2948746" y="2407305"/>
              <a:ext cx="1266320" cy="667752"/>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74" name="直接箭头连接符 30">
              <a:extLst>
                <a:ext uri="{FF2B5EF4-FFF2-40B4-BE49-F238E27FC236}">
                  <a16:creationId xmlns:a16="http://schemas.microsoft.com/office/drawing/2014/main" id="{12063653-015A-594C-8F0D-3F0221004B38}"/>
                </a:ext>
              </a:extLst>
            </p:cNvPr>
            <p:cNvCxnSpPr/>
            <p:nvPr/>
          </p:nvCxnSpPr>
          <p:spPr>
            <a:xfrm flipH="1">
              <a:off x="7323222" y="1320070"/>
              <a:ext cx="762502"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75" name="直接箭头连接符 32">
              <a:extLst>
                <a:ext uri="{FF2B5EF4-FFF2-40B4-BE49-F238E27FC236}">
                  <a16:creationId xmlns:a16="http://schemas.microsoft.com/office/drawing/2014/main" id="{D40B8DF0-0152-F343-BE7B-6ECE94E3CC91}"/>
                </a:ext>
              </a:extLst>
            </p:cNvPr>
            <p:cNvCxnSpPr/>
            <p:nvPr/>
          </p:nvCxnSpPr>
          <p:spPr>
            <a:xfrm flipH="1">
              <a:off x="8446169" y="2207250"/>
              <a:ext cx="422258"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grpSp>
      <p:sp>
        <p:nvSpPr>
          <p:cNvPr id="29" name="文本框 28">
            <a:extLst>
              <a:ext uri="{FF2B5EF4-FFF2-40B4-BE49-F238E27FC236}">
                <a16:creationId xmlns:a16="http://schemas.microsoft.com/office/drawing/2014/main" id="{7F1AB74E-75D3-8546-B912-2C945AF83866}"/>
              </a:ext>
            </a:extLst>
          </p:cNvPr>
          <p:cNvSpPr txBox="1"/>
          <p:nvPr/>
        </p:nvSpPr>
        <p:spPr>
          <a:xfrm>
            <a:off x="7099449" y="1397932"/>
            <a:ext cx="4449871" cy="1477328"/>
          </a:xfrm>
          <a:prstGeom prst="rect">
            <a:avLst/>
          </a:prstGeom>
          <a:noFill/>
        </p:spPr>
        <p:txBody>
          <a:bodyPr wrap="square">
            <a:spAutoFit/>
          </a:bodyPr>
          <a:lstStyle/>
          <a:p>
            <a:r>
              <a:rPr lang="zh-CN" altLang="zh-CN" b="1" dirty="0">
                <a:latin typeface="+mj-ea"/>
                <a:ea typeface="+mj-ea"/>
              </a:rPr>
              <a:t>指令集体系结构</a:t>
            </a:r>
            <a:r>
              <a:rPr lang="zh-CN" altLang="en-US" b="1" dirty="0">
                <a:latin typeface="+mj-ea"/>
                <a:ea typeface="+mj-ea"/>
              </a:rPr>
              <a:t>（</a:t>
            </a:r>
            <a:r>
              <a:rPr lang="en-US" altLang="zh-CN" b="1" dirty="0">
                <a:latin typeface="+mj-ea"/>
                <a:ea typeface="+mj-ea"/>
                <a:cs typeface="Times New Roman" panose="02020603050405020304" pitchFamily="18" charset="0"/>
              </a:rPr>
              <a:t>Introduction Set Architecture</a:t>
            </a:r>
            <a:r>
              <a:rPr lang="en-US" altLang="zh-CN" b="1" dirty="0">
                <a:latin typeface="+mj-ea"/>
                <a:ea typeface="+mj-ea"/>
              </a:rPr>
              <a:t>, </a:t>
            </a:r>
            <a:r>
              <a:rPr lang="en-US" altLang="zh-CN" sz="1800" b="1" dirty="0">
                <a:effectLst/>
                <a:latin typeface="+mj-ea"/>
                <a:ea typeface="+mj-ea"/>
              </a:rPr>
              <a:t>ISA</a:t>
            </a:r>
            <a:r>
              <a:rPr lang="zh-CN" altLang="en-US" sz="1800" b="1" dirty="0">
                <a:effectLst/>
                <a:latin typeface="+mj-ea"/>
                <a:ea typeface="+mj-ea"/>
              </a:rPr>
              <a:t>）</a:t>
            </a:r>
            <a:r>
              <a:rPr lang="zh-CN" altLang="zh-CN" sz="1800" dirty="0">
                <a:effectLst/>
                <a:latin typeface="+mj-ea"/>
                <a:ea typeface="+mj-ea"/>
                <a:cs typeface="Times New Roman" panose="02020603050405020304" pitchFamily="18" charset="0"/>
              </a:rPr>
              <a:t>是硬件与软件的接口，是其沟通的桥梁，软件通过</a:t>
            </a:r>
            <a:r>
              <a:rPr lang="en-US" altLang="zh-CN" sz="1800" dirty="0">
                <a:effectLst/>
                <a:latin typeface="+mj-ea"/>
                <a:ea typeface="+mj-ea"/>
              </a:rPr>
              <a:t>ISA</a:t>
            </a:r>
            <a:r>
              <a:rPr lang="zh-CN" altLang="zh-CN" sz="1800" dirty="0">
                <a:effectLst/>
                <a:latin typeface="+mj-ea"/>
                <a:ea typeface="+mj-ea"/>
                <a:cs typeface="Times New Roman" panose="02020603050405020304" pitchFamily="18" charset="0"/>
              </a:rPr>
              <a:t>在计算机上执行并对硬件进行控制，而</a:t>
            </a:r>
            <a:r>
              <a:rPr lang="en-US" altLang="zh-CN" sz="1800" dirty="0">
                <a:effectLst/>
                <a:latin typeface="+mj-ea"/>
                <a:ea typeface="+mj-ea"/>
              </a:rPr>
              <a:t>ISA</a:t>
            </a:r>
            <a:r>
              <a:rPr lang="zh-CN" altLang="zh-CN" sz="1800" dirty="0">
                <a:effectLst/>
                <a:latin typeface="+mj-ea"/>
                <a:ea typeface="+mj-ea"/>
                <a:cs typeface="Times New Roman" panose="02020603050405020304" pitchFamily="18" charset="0"/>
              </a:rPr>
              <a:t>同样也体现了计算机系统硬件的所有功能。</a:t>
            </a:r>
            <a:r>
              <a:rPr lang="zh-CN" altLang="zh-CN" dirty="0">
                <a:effectLst/>
                <a:latin typeface="+mj-ea"/>
                <a:ea typeface="+mj-ea"/>
              </a:rPr>
              <a:t> </a:t>
            </a:r>
            <a:endParaRPr lang="zh-CN" altLang="en-US" dirty="0">
              <a:latin typeface="+mj-ea"/>
              <a:ea typeface="+mj-ea"/>
            </a:endParaRPr>
          </a:p>
        </p:txBody>
      </p:sp>
      <p:sp>
        <p:nvSpPr>
          <p:cNvPr id="31" name="Rectangle 3">
            <a:extLst>
              <a:ext uri="{FF2B5EF4-FFF2-40B4-BE49-F238E27FC236}">
                <a16:creationId xmlns:a16="http://schemas.microsoft.com/office/drawing/2014/main" id="{FFF685F5-ADEB-47E8-9E47-3FC7416D0F0B}"/>
              </a:ext>
            </a:extLst>
          </p:cNvPr>
          <p:cNvSpPr txBox="1">
            <a:spLocks noChangeArrowheads="1"/>
          </p:cNvSpPr>
          <p:nvPr/>
        </p:nvSpPr>
        <p:spPr>
          <a:xfrm>
            <a:off x="7140013" y="3157958"/>
            <a:ext cx="4905938" cy="3025555"/>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5000"/>
              </a:lnSpc>
              <a:buNone/>
            </a:pPr>
            <a:r>
              <a:rPr lang="en-US" altLang="zh-CN" sz="1800" dirty="0">
                <a:latin typeface="微软雅黑" panose="020B0503020204020204" pitchFamily="34" charset="-122"/>
                <a:ea typeface="微软雅黑" panose="020B0503020204020204" pitchFamily="34" charset="-122"/>
              </a:rPr>
              <a:t>ISA</a:t>
            </a:r>
            <a:r>
              <a:rPr lang="zh-CN" altLang="en-US" sz="1800" dirty="0">
                <a:latin typeface="微软雅黑" panose="020B0503020204020204" pitchFamily="34" charset="-122"/>
                <a:ea typeface="微软雅黑" panose="020B0503020204020204" pitchFamily="34" charset="-122"/>
              </a:rPr>
              <a:t>是一种规约（</a:t>
            </a:r>
            <a:r>
              <a:rPr lang="en-US" altLang="zh-CN" sz="1800" dirty="0">
                <a:latin typeface="微软雅黑" panose="020B0503020204020204" pitchFamily="34" charset="-122"/>
                <a:ea typeface="微软雅黑" panose="020B0503020204020204" pitchFamily="34" charset="-122"/>
              </a:rPr>
              <a:t>Specification</a:t>
            </a:r>
            <a:r>
              <a:rPr lang="zh-CN" altLang="en-US" sz="1800" dirty="0">
                <a:latin typeface="微软雅黑" panose="020B0503020204020204" pitchFamily="34" charset="-122"/>
                <a:ea typeface="微软雅黑" panose="020B0503020204020204" pitchFamily="34" charset="-122"/>
              </a:rPr>
              <a:t>），它规定了</a:t>
            </a:r>
            <a:r>
              <a:rPr lang="zh-CN" altLang="en-US" sz="1800" dirty="0">
                <a:solidFill>
                  <a:srgbClr val="FF0000"/>
                </a:solidFill>
                <a:latin typeface="微软雅黑" panose="020B0503020204020204" pitchFamily="34" charset="-122"/>
                <a:ea typeface="微软雅黑" panose="020B0503020204020204" pitchFamily="34" charset="-122"/>
              </a:rPr>
              <a:t>如何使用硬件</a:t>
            </a:r>
            <a:endParaRPr lang="en-US" altLang="zh-CN" sz="1800" dirty="0">
              <a:solidFill>
                <a:srgbClr val="FF0000"/>
              </a:solidFill>
              <a:latin typeface="微软雅黑" panose="020B0503020204020204" pitchFamily="34" charset="-122"/>
              <a:ea typeface="微软雅黑" panose="020B0503020204020204" pitchFamily="34" charset="-122"/>
            </a:endParaRPr>
          </a:p>
          <a:p>
            <a:pPr>
              <a:lnSpc>
                <a:spcPct val="105000"/>
              </a:lnSpc>
              <a:buFont typeface="Arial" panose="020B0604020202020204" pitchFamily="34" charset="0"/>
              <a:buChar char="•"/>
            </a:pPr>
            <a:r>
              <a:rPr lang="zh-CN" altLang="en-US" sz="1600" dirty="0">
                <a:ea typeface="微软雅黑" panose="020B0503020204020204" pitchFamily="34" charset="-122"/>
              </a:rPr>
              <a:t>可执行的指令的集合，包括</a:t>
            </a:r>
            <a:r>
              <a:rPr lang="zh-CN" altLang="en-US" sz="1600" dirty="0">
                <a:solidFill>
                  <a:srgbClr val="CC3300"/>
                </a:solidFill>
                <a:ea typeface="微软雅黑" panose="020B0503020204020204" pitchFamily="34" charset="-122"/>
              </a:rPr>
              <a:t>指令格式</a:t>
            </a:r>
            <a:r>
              <a:rPr lang="zh-CN" altLang="en-US" sz="1600" dirty="0">
                <a:ea typeface="微软雅黑" panose="020B0503020204020204" pitchFamily="34" charset="-122"/>
              </a:rPr>
              <a:t>、</a:t>
            </a:r>
            <a:r>
              <a:rPr lang="zh-CN" altLang="en-US" sz="1600" dirty="0">
                <a:solidFill>
                  <a:srgbClr val="CC3300"/>
                </a:solidFill>
                <a:ea typeface="微软雅黑" panose="020B0503020204020204" pitchFamily="34" charset="-122"/>
              </a:rPr>
              <a:t>操作种类</a:t>
            </a:r>
            <a:r>
              <a:rPr lang="zh-CN" altLang="en-US" sz="1600" dirty="0">
                <a:ea typeface="微软雅黑" panose="020B0503020204020204" pitchFamily="34" charset="-122"/>
              </a:rPr>
              <a:t>以及每种操作对应的操作数的相应规定；</a:t>
            </a:r>
            <a:endParaRPr lang="en-US" altLang="zh-CN" sz="1600" dirty="0">
              <a:ea typeface="微软雅黑" panose="020B0503020204020204" pitchFamily="34" charset="-122"/>
            </a:endParaRPr>
          </a:p>
          <a:p>
            <a:pPr marL="0" indent="0">
              <a:lnSpc>
                <a:spcPct val="105000"/>
              </a:lnSpc>
              <a:buNone/>
            </a:pPr>
            <a:r>
              <a:rPr lang="en-US" altLang="zh-CN" sz="1800" dirty="0">
                <a:latin typeface="微软雅黑" panose="020B0503020204020204" pitchFamily="34" charset="-122"/>
                <a:ea typeface="微软雅黑" panose="020B0503020204020204" pitchFamily="34" charset="-122"/>
              </a:rPr>
              <a:t>ISA</a:t>
            </a:r>
            <a:r>
              <a:rPr lang="zh-CN" altLang="en-US" sz="1800" dirty="0">
                <a:latin typeface="微软雅黑" panose="020B0503020204020204" pitchFamily="34" charset="-122"/>
                <a:ea typeface="微软雅黑" panose="020B0503020204020204" pitchFamily="34" charset="-122"/>
              </a:rPr>
              <a:t>在计算机系统中是必不可少的一个抽象层，</a:t>
            </a:r>
            <a:r>
              <a:rPr lang="en-US" altLang="zh-CN" sz="1800" dirty="0">
                <a:latin typeface="微软雅黑" panose="020B0503020204020204" pitchFamily="34" charset="-122"/>
                <a:ea typeface="微软雅黑" panose="020B0503020204020204" pitchFamily="34" charset="-122"/>
              </a:rPr>
              <a:t>Why</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nSpc>
                <a:spcPct val="105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没有它，软件无法使用计算机硬件！</a:t>
            </a:r>
            <a:endParaRPr lang="en-US" altLang="zh-CN" sz="1600" dirty="0">
              <a:latin typeface="微软雅黑" panose="020B0503020204020204" pitchFamily="34" charset="-122"/>
              <a:ea typeface="微软雅黑" panose="020B0503020204020204" pitchFamily="34" charset="-122"/>
            </a:endParaRPr>
          </a:p>
          <a:p>
            <a:pPr>
              <a:lnSpc>
                <a:spcPct val="105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没有它，一台计算机不能称为“通用计算机”</a:t>
            </a:r>
          </a:p>
        </p:txBody>
      </p:sp>
    </p:spTree>
    <p:extLst>
      <p:ext uri="{BB962C8B-B14F-4D97-AF65-F5344CB8AC3E}">
        <p14:creationId xmlns:p14="http://schemas.microsoft.com/office/powerpoint/2010/main" val="38929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blinds(horizontal)">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blinds(horizontal)">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blinds(horizontal)">
                                      <p:cBhvr>
                                        <p:cTn id="17" dur="500"/>
                                        <p:tgtEl>
                                          <p:spTgt spid="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Effect transition="in" filter="blinds(horizontal)">
                                      <p:cBhvr>
                                        <p:cTn id="22" dur="500"/>
                                        <p:tgtEl>
                                          <p:spTgt spid="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Effect transition="in" filter="blinds(horizontal)">
                                      <p:cBhvr>
                                        <p:cTn id="27" dur="500"/>
                                        <p:tgtEl>
                                          <p:spTgt spid="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11</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solidFill>
                  <a:schemeClr val="tx1"/>
                </a:solidFill>
              </a:rPr>
              <a:t>冯·诺依曼架构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3" name="矩形 2">
            <a:extLst>
              <a:ext uri="{FF2B5EF4-FFF2-40B4-BE49-F238E27FC236}">
                <a16:creationId xmlns:a16="http://schemas.microsoft.com/office/drawing/2014/main" id="{81D0FFA3-A3A0-408D-B770-EF16CB6204E6}"/>
              </a:ext>
            </a:extLst>
          </p:cNvPr>
          <p:cNvSpPr/>
          <p:nvPr/>
        </p:nvSpPr>
        <p:spPr>
          <a:xfrm>
            <a:off x="3699619" y="1950279"/>
            <a:ext cx="7795919" cy="3000821"/>
          </a:xfrm>
          <a:prstGeom prst="rect">
            <a:avLst/>
          </a:prstGeom>
        </p:spPr>
        <p:txBody>
          <a:bodyPr wrap="square">
            <a:spAutoFit/>
          </a:bodyPr>
          <a:lstStyle/>
          <a:p>
            <a:pPr marL="838200" lvl="1" indent="-342900">
              <a:buFont typeface="Arial" panose="020B0604020202020204" pitchFamily="34" charset="0"/>
              <a:buChar char="•"/>
            </a:pPr>
            <a:r>
              <a:rPr lang="zh-CN" altLang="en-US" sz="2100" b="1" dirty="0">
                <a:latin typeface="+mn-ea"/>
              </a:rPr>
              <a:t>冯·诺依曼结构最重要的思想是</a:t>
            </a:r>
            <a:r>
              <a:rPr lang="zh-CN" altLang="en-US" sz="2100" b="1" dirty="0">
                <a:solidFill>
                  <a:srgbClr val="FF0000"/>
                </a:solidFill>
                <a:latin typeface="+mn-ea"/>
              </a:rPr>
              <a:t>“存储程序(</a:t>
            </a:r>
            <a:r>
              <a:rPr lang="en-US" altLang="zh-CN" sz="2100" b="1" dirty="0">
                <a:solidFill>
                  <a:srgbClr val="FF0000"/>
                </a:solidFill>
                <a:latin typeface="+mn-ea"/>
              </a:rPr>
              <a:t>Stored-program)</a:t>
            </a:r>
            <a:r>
              <a:rPr lang="zh-CN" altLang="en-US" sz="2100" b="1" dirty="0">
                <a:solidFill>
                  <a:srgbClr val="FF0000"/>
                </a:solidFill>
                <a:latin typeface="+mn-ea"/>
              </a:rPr>
              <a:t>”</a:t>
            </a:r>
            <a:r>
              <a:rPr lang="zh-CN" altLang="en-US" sz="2100" b="1" dirty="0">
                <a:latin typeface="+mn-ea"/>
              </a:rPr>
              <a:t> 工作方式：</a:t>
            </a:r>
          </a:p>
          <a:p>
            <a:pPr marL="685800" lvl="1" indent="-190500">
              <a:buFontTx/>
              <a:buNone/>
            </a:pPr>
            <a:r>
              <a:rPr lang="zh-CN" altLang="en-US" sz="2100" dirty="0">
                <a:latin typeface="+mn-ea"/>
              </a:rPr>
              <a:t>  </a:t>
            </a:r>
            <a:r>
              <a:rPr lang="en-US" altLang="zh-CN" sz="2100" dirty="0">
                <a:latin typeface="+mn-ea"/>
              </a:rPr>
              <a:t>		</a:t>
            </a:r>
            <a:r>
              <a:rPr lang="zh-CN" altLang="en-US" sz="2100" dirty="0">
                <a:latin typeface="+mn-ea"/>
              </a:rPr>
              <a:t>任何要计算机完成的工作都要先被编写成程序，然后将程序和原始数据送入主存并启动执行。一旦程序被启动，计算机应能在不需操作人员干预下，自动完成逐条取出指令和执行指令的任务。</a:t>
            </a:r>
          </a:p>
          <a:p>
            <a:pPr marL="838200" lvl="1" indent="-342900">
              <a:buFont typeface="Arial" panose="020B0604020202020204" pitchFamily="34" charset="0"/>
              <a:buChar char="•"/>
            </a:pPr>
            <a:r>
              <a:rPr lang="zh-CN" altLang="en-US" sz="2100" b="1" dirty="0">
                <a:latin typeface="+mn-ea"/>
              </a:rPr>
              <a:t>冯·诺依曼结构计算机也称为冯·诺依曼机器（</a:t>
            </a:r>
            <a:r>
              <a:rPr lang="en-US" altLang="zh-CN" sz="2100" b="1" dirty="0">
                <a:latin typeface="+mn-ea"/>
              </a:rPr>
              <a:t>Von Neumann Machine）</a:t>
            </a:r>
            <a:r>
              <a:rPr lang="zh-CN" altLang="en-US" sz="2100" b="1" dirty="0">
                <a:latin typeface="+mn-ea"/>
              </a:rPr>
              <a:t>。</a:t>
            </a:r>
          </a:p>
          <a:p>
            <a:pPr marL="838200" lvl="1" indent="-342900">
              <a:buFont typeface="Arial" panose="020B0604020202020204" pitchFamily="34" charset="0"/>
              <a:buChar char="•"/>
            </a:pPr>
            <a:r>
              <a:rPr lang="zh-CN" altLang="en-US" sz="2100" b="1" dirty="0">
                <a:latin typeface="+mn-ea"/>
              </a:rPr>
              <a:t>几乎现代所有的通用计算机大都采用冯·诺依曼结构。</a:t>
            </a:r>
          </a:p>
        </p:txBody>
      </p:sp>
      <p:grpSp>
        <p:nvGrpSpPr>
          <p:cNvPr id="38" name="组合 37">
            <a:extLst>
              <a:ext uri="{FF2B5EF4-FFF2-40B4-BE49-F238E27FC236}">
                <a16:creationId xmlns:a16="http://schemas.microsoft.com/office/drawing/2014/main" id="{12F6FC2F-1EE5-4FD5-B8F7-F6C14403E999}"/>
              </a:ext>
            </a:extLst>
          </p:cNvPr>
          <p:cNvGrpSpPr/>
          <p:nvPr/>
        </p:nvGrpSpPr>
        <p:grpSpPr>
          <a:xfrm>
            <a:off x="240907" y="1625821"/>
            <a:ext cx="4123275" cy="4578423"/>
            <a:chOff x="7157424" y="1366072"/>
            <a:chExt cx="4505998" cy="4961593"/>
          </a:xfrm>
        </p:grpSpPr>
        <p:pic>
          <p:nvPicPr>
            <p:cNvPr id="39" name="Picture 2" descr="冯·诺依曼">
              <a:extLst>
                <a:ext uri="{FF2B5EF4-FFF2-40B4-BE49-F238E27FC236}">
                  <a16:creationId xmlns:a16="http://schemas.microsoft.com/office/drawing/2014/main" id="{3B9F258E-FA42-4ACE-B0D3-4376BE64D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273" y="1366072"/>
              <a:ext cx="3128901" cy="4125855"/>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26">
              <a:extLst>
                <a:ext uri="{FF2B5EF4-FFF2-40B4-BE49-F238E27FC236}">
                  <a16:creationId xmlns:a16="http://schemas.microsoft.com/office/drawing/2014/main" id="{BD08EED2-78CF-471C-A576-C04153CD3392}"/>
                </a:ext>
              </a:extLst>
            </p:cNvPr>
            <p:cNvSpPr txBox="1"/>
            <p:nvPr/>
          </p:nvSpPr>
          <p:spPr>
            <a:xfrm>
              <a:off x="7157424" y="5560536"/>
              <a:ext cx="4505998" cy="76712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Times New Roman" panose="02020603050405020304" pitchFamily="18" charset="0"/>
                  <a:ea typeface="黑体" panose="02010609060101010101" pitchFamily="49" charset="-122"/>
                </a:rPr>
                <a:t>冯</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诺依曼</a:t>
              </a:r>
              <a:endParaRPr lang="en-US" altLang="zh-CN" sz="2000" dirty="0">
                <a:latin typeface="Times New Roman" panose="02020603050405020304" pitchFamily="18" charset="0"/>
                <a:ea typeface="黑体" panose="02010609060101010101" pitchFamily="49" charset="-122"/>
              </a:endParaRPr>
            </a:p>
            <a:p>
              <a:pPr algn="ct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John von Neumann</a:t>
              </a:r>
              <a:r>
                <a:rPr lang="zh-CN" altLang="en-US" sz="2000" dirty="0">
                  <a:latin typeface="Times New Roman" panose="02020603050405020304" pitchFamily="18" charset="0"/>
                  <a:ea typeface="黑体" panose="02010609060101010101" pitchFamily="49" charset="-122"/>
                </a:rPr>
                <a:t>）</a:t>
              </a:r>
            </a:p>
          </p:txBody>
        </p:sp>
      </p:grpSp>
    </p:spTree>
    <p:extLst>
      <p:ext uri="{BB962C8B-B14F-4D97-AF65-F5344CB8AC3E}">
        <p14:creationId xmlns:p14="http://schemas.microsoft.com/office/powerpoint/2010/main" val="327948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12</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solidFill>
                  <a:schemeClr val="tx1"/>
                </a:solidFill>
              </a:rPr>
              <a:t>冯·诺依曼架构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34" name="矩形 33">
            <a:extLst>
              <a:ext uri="{FF2B5EF4-FFF2-40B4-BE49-F238E27FC236}">
                <a16:creationId xmlns:a16="http://schemas.microsoft.com/office/drawing/2014/main" id="{BA11933C-D54E-3347-9D5B-54F07A05F40F}"/>
              </a:ext>
            </a:extLst>
          </p:cNvPr>
          <p:cNvSpPr/>
          <p:nvPr/>
        </p:nvSpPr>
        <p:spPr>
          <a:xfrm>
            <a:off x="6243484" y="1661660"/>
            <a:ext cx="5750040" cy="400110"/>
          </a:xfrm>
          <a:prstGeom prst="rect">
            <a:avLst/>
          </a:prstGeom>
        </p:spPr>
        <p:txBody>
          <a:bodyPr wrap="square">
            <a:spAutoFit/>
          </a:bodyPr>
          <a:lstStyle/>
          <a:p>
            <a:pPr marL="457200" indent="-4572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采用</a:t>
            </a:r>
            <a:r>
              <a:rPr lang="zh-CN" altLang="en-US" sz="2000" dirty="0">
                <a:solidFill>
                  <a:srgbClr val="FF0000"/>
                </a:solidFill>
                <a:latin typeface="Times New Roman" panose="02020603050405020304" pitchFamily="18" charset="0"/>
                <a:ea typeface="黑体" panose="02010609060101010101" pitchFamily="49" charset="-122"/>
              </a:rPr>
              <a:t>程序存储</a:t>
            </a:r>
            <a:r>
              <a:rPr lang="zh-CN" altLang="en-US" sz="2000" dirty="0">
                <a:latin typeface="Times New Roman" panose="02020603050405020304" pitchFamily="18" charset="0"/>
                <a:ea typeface="黑体" panose="02010609060101010101" pitchFamily="49" charset="-122"/>
              </a:rPr>
              <a:t>的思想</a:t>
            </a:r>
            <a:endParaRPr lang="en-US" altLang="zh-CN" sz="2000" dirty="0">
              <a:latin typeface="Times New Roman" panose="02020603050405020304" pitchFamily="18" charset="0"/>
              <a:ea typeface="黑体" panose="02010609060101010101" pitchFamily="49" charset="-122"/>
            </a:endParaRPr>
          </a:p>
        </p:txBody>
      </p:sp>
      <p:sp>
        <p:nvSpPr>
          <p:cNvPr id="35" name="矩形 34">
            <a:extLst>
              <a:ext uri="{FF2B5EF4-FFF2-40B4-BE49-F238E27FC236}">
                <a16:creationId xmlns:a16="http://schemas.microsoft.com/office/drawing/2014/main" id="{2CEB6C8E-20C3-B149-A977-8682B85AF05B}"/>
              </a:ext>
            </a:extLst>
          </p:cNvPr>
          <p:cNvSpPr/>
          <p:nvPr/>
        </p:nvSpPr>
        <p:spPr>
          <a:xfrm>
            <a:off x="6243188" y="2018266"/>
            <a:ext cx="5463105" cy="707886"/>
          </a:xfrm>
          <a:prstGeom prst="rect">
            <a:avLst/>
          </a:prstGeom>
        </p:spPr>
        <p:txBody>
          <a:bodyPr wrap="square">
            <a:spAutoFit/>
          </a:bodyPr>
          <a:lstStyle/>
          <a:p>
            <a:pPr marL="457200" indent="-457200">
              <a:buFont typeface="Arial" panose="020B0604020202020204" pitchFamily="34" charset="0"/>
              <a:buChar char="•"/>
            </a:pPr>
            <a:r>
              <a:rPr lang="zh-CN" altLang="zh-CN" sz="2000" dirty="0"/>
              <a:t>指令存放在</a:t>
            </a:r>
            <a:r>
              <a:rPr lang="zh-CN" altLang="zh-CN" sz="2000" dirty="0">
                <a:solidFill>
                  <a:srgbClr val="FF0000"/>
                </a:solidFill>
              </a:rPr>
              <a:t>存储器</a:t>
            </a:r>
            <a:r>
              <a:rPr lang="zh-CN" altLang="zh-CN" sz="2000" dirty="0"/>
              <a:t>中，并且指令和数据一样可以参与运算</a:t>
            </a:r>
            <a:endParaRPr lang="en-US" altLang="zh-CN" sz="2000" dirty="0">
              <a:latin typeface="Times New Roman" panose="02020603050405020304" pitchFamily="18" charset="0"/>
              <a:ea typeface="黑体" panose="02010609060101010101" pitchFamily="49" charset="-122"/>
            </a:endParaRPr>
          </a:p>
        </p:txBody>
      </p:sp>
      <p:sp>
        <p:nvSpPr>
          <p:cNvPr id="36" name="矩形 35">
            <a:extLst>
              <a:ext uri="{FF2B5EF4-FFF2-40B4-BE49-F238E27FC236}">
                <a16:creationId xmlns:a16="http://schemas.microsoft.com/office/drawing/2014/main" id="{1C58BA67-36B0-004F-BFA0-95F2C6882A13}"/>
              </a:ext>
            </a:extLst>
          </p:cNvPr>
          <p:cNvSpPr/>
          <p:nvPr/>
        </p:nvSpPr>
        <p:spPr>
          <a:xfrm>
            <a:off x="6216613" y="2698211"/>
            <a:ext cx="5516253" cy="707886"/>
          </a:xfrm>
          <a:prstGeom prst="rect">
            <a:avLst/>
          </a:prstGeom>
        </p:spPr>
        <p:txBody>
          <a:bodyPr wrap="square">
            <a:spAutoFit/>
          </a:bodyPr>
          <a:lstStyle/>
          <a:p>
            <a:pPr marL="457200" indent="-4572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数据和指令均用</a:t>
            </a:r>
            <a:r>
              <a:rPr lang="zh-CN" altLang="en-US" sz="2000" dirty="0">
                <a:solidFill>
                  <a:srgbClr val="FF0000"/>
                </a:solidFill>
                <a:latin typeface="Times New Roman" panose="02020603050405020304" pitchFamily="18" charset="0"/>
                <a:ea typeface="黑体" panose="02010609060101010101" pitchFamily="49" charset="-122"/>
              </a:rPr>
              <a:t>二进制</a:t>
            </a:r>
            <a:r>
              <a:rPr lang="zh-CN" altLang="en-US" sz="2000" dirty="0">
                <a:latin typeface="Times New Roman" panose="02020603050405020304" pitchFamily="18" charset="0"/>
                <a:ea typeface="黑体" panose="02010609060101010101" pitchFamily="49" charset="-122"/>
              </a:rPr>
              <a:t>表示</a:t>
            </a:r>
            <a:r>
              <a:rPr lang="zh-CN" altLang="zh-CN" sz="2000" dirty="0"/>
              <a:t>，每条指令由操作码与地址码组成</a:t>
            </a:r>
            <a:endParaRPr lang="en-US" altLang="zh-CN" sz="2000" dirty="0">
              <a:latin typeface="Times New Roman" panose="02020603050405020304" pitchFamily="18" charset="0"/>
              <a:ea typeface="黑体" panose="02010609060101010101" pitchFamily="49" charset="-122"/>
            </a:endParaRPr>
          </a:p>
        </p:txBody>
      </p:sp>
      <p:sp>
        <p:nvSpPr>
          <p:cNvPr id="80" name="矩形 79">
            <a:extLst>
              <a:ext uri="{FF2B5EF4-FFF2-40B4-BE49-F238E27FC236}">
                <a16:creationId xmlns:a16="http://schemas.microsoft.com/office/drawing/2014/main" id="{DA400881-0EEC-9D42-B513-6A3C0723EFE6}"/>
              </a:ext>
            </a:extLst>
          </p:cNvPr>
          <p:cNvSpPr/>
          <p:nvPr/>
        </p:nvSpPr>
        <p:spPr>
          <a:xfrm>
            <a:off x="6243128" y="3406097"/>
            <a:ext cx="4769001" cy="400110"/>
          </a:xfrm>
          <a:prstGeom prst="rect">
            <a:avLst/>
          </a:prstGeom>
        </p:spPr>
        <p:txBody>
          <a:bodyPr wrap="square">
            <a:spAutoFit/>
          </a:bodyPr>
          <a:lstStyle/>
          <a:p>
            <a:pPr marL="457200" indent="-457200">
              <a:buFont typeface="Arial" panose="020B0604020202020204" pitchFamily="34" charset="0"/>
              <a:buChar char="•"/>
            </a:pPr>
            <a:r>
              <a:rPr lang="zh-CN" altLang="zh-CN" sz="2000" dirty="0"/>
              <a:t>指令</a:t>
            </a:r>
            <a:r>
              <a:rPr lang="zh-CN" altLang="zh-CN" sz="2000" dirty="0">
                <a:solidFill>
                  <a:srgbClr val="FF0000"/>
                </a:solidFill>
              </a:rPr>
              <a:t>顺序执行</a:t>
            </a:r>
            <a:endParaRPr lang="en-US" altLang="zh-CN" sz="2000" dirty="0">
              <a:solidFill>
                <a:srgbClr val="FF0000"/>
              </a:solidFill>
              <a:latin typeface="Times New Roman" panose="02020603050405020304" pitchFamily="18" charset="0"/>
              <a:ea typeface="黑体" panose="02010609060101010101" pitchFamily="49" charset="-122"/>
            </a:endParaRPr>
          </a:p>
        </p:txBody>
      </p:sp>
      <p:sp>
        <p:nvSpPr>
          <p:cNvPr id="81" name="矩形 80">
            <a:extLst>
              <a:ext uri="{FF2B5EF4-FFF2-40B4-BE49-F238E27FC236}">
                <a16:creationId xmlns:a16="http://schemas.microsoft.com/office/drawing/2014/main" id="{556342CF-B747-7143-8C4E-A3ACE05B7F9E}"/>
              </a:ext>
            </a:extLst>
          </p:cNvPr>
          <p:cNvSpPr/>
          <p:nvPr/>
        </p:nvSpPr>
        <p:spPr>
          <a:xfrm>
            <a:off x="6243127" y="3851904"/>
            <a:ext cx="5516253" cy="707886"/>
          </a:xfrm>
          <a:prstGeom prst="rect">
            <a:avLst/>
          </a:prstGeom>
        </p:spPr>
        <p:txBody>
          <a:bodyPr wrap="square">
            <a:spAutoFit/>
          </a:bodyPr>
          <a:lstStyle/>
          <a:p>
            <a:pPr marL="457200" indent="-457200">
              <a:buFont typeface="Arial" panose="020B0604020202020204" pitchFamily="34" charset="0"/>
              <a:buChar char="•"/>
            </a:pPr>
            <a:r>
              <a:rPr lang="zh-CN" altLang="zh-CN" sz="2000" dirty="0"/>
              <a:t>计算机由</a:t>
            </a:r>
            <a:r>
              <a:rPr lang="zh-CN" altLang="zh-CN" sz="2000" dirty="0">
                <a:solidFill>
                  <a:srgbClr val="FF0000"/>
                </a:solidFill>
              </a:rPr>
              <a:t>运算器、控制器、存储器、输入设备和输出设备</a:t>
            </a:r>
            <a:r>
              <a:rPr lang="zh-CN" altLang="zh-CN" sz="2000" dirty="0"/>
              <a:t>组成</a:t>
            </a:r>
          </a:p>
        </p:txBody>
      </p:sp>
      <p:grpSp>
        <p:nvGrpSpPr>
          <p:cNvPr id="82" name="组合 81">
            <a:extLst>
              <a:ext uri="{FF2B5EF4-FFF2-40B4-BE49-F238E27FC236}">
                <a16:creationId xmlns:a16="http://schemas.microsoft.com/office/drawing/2014/main" id="{1D2EE694-B40F-D744-999C-37D165AFFEF8}"/>
              </a:ext>
            </a:extLst>
          </p:cNvPr>
          <p:cNvGrpSpPr/>
          <p:nvPr/>
        </p:nvGrpSpPr>
        <p:grpSpPr>
          <a:xfrm>
            <a:off x="485707" y="1842068"/>
            <a:ext cx="5334930" cy="2531898"/>
            <a:chOff x="761069" y="1607820"/>
            <a:chExt cx="10669863" cy="3365437"/>
          </a:xfrm>
        </p:grpSpPr>
        <p:sp>
          <p:nvSpPr>
            <p:cNvPr id="83" name="矩形 82">
              <a:extLst>
                <a:ext uri="{FF2B5EF4-FFF2-40B4-BE49-F238E27FC236}">
                  <a16:creationId xmlns:a16="http://schemas.microsoft.com/office/drawing/2014/main" id="{3268674B-B427-CC47-B7E2-25C3C13A12FF}"/>
                </a:ext>
              </a:extLst>
            </p:cNvPr>
            <p:cNvSpPr/>
            <p:nvPr/>
          </p:nvSpPr>
          <p:spPr>
            <a:xfrm>
              <a:off x="761069" y="1607820"/>
              <a:ext cx="2006845"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输入设备</a:t>
              </a:r>
            </a:p>
          </p:txBody>
        </p:sp>
        <p:sp>
          <p:nvSpPr>
            <p:cNvPr id="84" name="矩形 83">
              <a:extLst>
                <a:ext uri="{FF2B5EF4-FFF2-40B4-BE49-F238E27FC236}">
                  <a16:creationId xmlns:a16="http://schemas.microsoft.com/office/drawing/2014/main" id="{7BC0BAD4-639C-4C40-AE1F-9C033A4899EF}"/>
                </a:ext>
              </a:extLst>
            </p:cNvPr>
            <p:cNvSpPr/>
            <p:nvPr/>
          </p:nvSpPr>
          <p:spPr>
            <a:xfrm>
              <a:off x="4472009" y="1607820"/>
              <a:ext cx="2568871"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存储器</a:t>
              </a:r>
            </a:p>
          </p:txBody>
        </p:sp>
        <p:sp>
          <p:nvSpPr>
            <p:cNvPr id="85" name="矩形 84">
              <a:extLst>
                <a:ext uri="{FF2B5EF4-FFF2-40B4-BE49-F238E27FC236}">
                  <a16:creationId xmlns:a16="http://schemas.microsoft.com/office/drawing/2014/main" id="{862EEB05-1600-C04E-9000-34D983172F02}"/>
                </a:ext>
              </a:extLst>
            </p:cNvPr>
            <p:cNvSpPr/>
            <p:nvPr/>
          </p:nvSpPr>
          <p:spPr>
            <a:xfrm>
              <a:off x="9425010" y="1607820"/>
              <a:ext cx="2005922"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输出设备</a:t>
              </a:r>
            </a:p>
          </p:txBody>
        </p:sp>
        <p:sp>
          <p:nvSpPr>
            <p:cNvPr id="86" name="矩形 85">
              <a:extLst>
                <a:ext uri="{FF2B5EF4-FFF2-40B4-BE49-F238E27FC236}">
                  <a16:creationId xmlns:a16="http://schemas.microsoft.com/office/drawing/2014/main" id="{FC266471-BDA4-D641-BE12-893A76CDFC2E}"/>
                </a:ext>
              </a:extLst>
            </p:cNvPr>
            <p:cNvSpPr/>
            <p:nvPr/>
          </p:nvSpPr>
          <p:spPr>
            <a:xfrm>
              <a:off x="4480561" y="3134599"/>
              <a:ext cx="1668780"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运算器</a:t>
              </a:r>
            </a:p>
          </p:txBody>
        </p:sp>
        <p:sp>
          <p:nvSpPr>
            <p:cNvPr id="87" name="矩形 86">
              <a:extLst>
                <a:ext uri="{FF2B5EF4-FFF2-40B4-BE49-F238E27FC236}">
                  <a16:creationId xmlns:a16="http://schemas.microsoft.com/office/drawing/2014/main" id="{43A27AC3-EDDE-4647-A167-5494469CAAFD}"/>
                </a:ext>
              </a:extLst>
            </p:cNvPr>
            <p:cNvSpPr/>
            <p:nvPr/>
          </p:nvSpPr>
          <p:spPr>
            <a:xfrm>
              <a:off x="6515101" y="3134599"/>
              <a:ext cx="1668780"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控制器</a:t>
              </a:r>
            </a:p>
          </p:txBody>
        </p:sp>
        <p:sp>
          <p:nvSpPr>
            <p:cNvPr id="88" name="矩形 87">
              <a:extLst>
                <a:ext uri="{FF2B5EF4-FFF2-40B4-BE49-F238E27FC236}">
                  <a16:creationId xmlns:a16="http://schemas.microsoft.com/office/drawing/2014/main" id="{42F7421E-BC66-074D-A8A5-1EE3DDC88808}"/>
                </a:ext>
              </a:extLst>
            </p:cNvPr>
            <p:cNvSpPr/>
            <p:nvPr/>
          </p:nvSpPr>
          <p:spPr>
            <a:xfrm>
              <a:off x="4114800" y="2826301"/>
              <a:ext cx="4396739" cy="1819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89" name="文本框 88">
              <a:extLst>
                <a:ext uri="{FF2B5EF4-FFF2-40B4-BE49-F238E27FC236}">
                  <a16:creationId xmlns:a16="http://schemas.microsoft.com/office/drawing/2014/main" id="{147403D7-1C59-5446-AA79-DEFCC3508457}"/>
                </a:ext>
              </a:extLst>
            </p:cNvPr>
            <p:cNvSpPr txBox="1"/>
            <p:nvPr/>
          </p:nvSpPr>
          <p:spPr>
            <a:xfrm>
              <a:off x="5051141" y="4184331"/>
              <a:ext cx="2524053" cy="4392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中央处理器</a:t>
              </a:r>
            </a:p>
          </p:txBody>
        </p:sp>
        <p:sp>
          <p:nvSpPr>
            <p:cNvPr id="90" name="文本框 89">
              <a:extLst>
                <a:ext uri="{FF2B5EF4-FFF2-40B4-BE49-F238E27FC236}">
                  <a16:creationId xmlns:a16="http://schemas.microsoft.com/office/drawing/2014/main" id="{1EDB7783-65B7-4347-9492-417086A29439}"/>
                </a:ext>
              </a:extLst>
            </p:cNvPr>
            <p:cNvSpPr txBox="1"/>
            <p:nvPr/>
          </p:nvSpPr>
          <p:spPr>
            <a:xfrm>
              <a:off x="6912477" y="2265581"/>
              <a:ext cx="1200146" cy="4500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指令</a:t>
              </a:r>
            </a:p>
          </p:txBody>
        </p:sp>
        <p:sp>
          <p:nvSpPr>
            <p:cNvPr id="91" name="文本框 90">
              <a:extLst>
                <a:ext uri="{FF2B5EF4-FFF2-40B4-BE49-F238E27FC236}">
                  <a16:creationId xmlns:a16="http://schemas.microsoft.com/office/drawing/2014/main" id="{3203D8BF-B81B-1C44-BC5A-D81EB2748890}"/>
                </a:ext>
              </a:extLst>
            </p:cNvPr>
            <p:cNvSpPr txBox="1"/>
            <p:nvPr/>
          </p:nvSpPr>
          <p:spPr>
            <a:xfrm>
              <a:off x="1156336" y="4121950"/>
              <a:ext cx="2011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数据流</a:t>
              </a:r>
            </a:p>
          </p:txBody>
        </p:sp>
        <p:sp>
          <p:nvSpPr>
            <p:cNvPr id="92" name="文本框 91">
              <a:extLst>
                <a:ext uri="{FF2B5EF4-FFF2-40B4-BE49-F238E27FC236}">
                  <a16:creationId xmlns:a16="http://schemas.microsoft.com/office/drawing/2014/main" id="{74657466-A08D-784F-972B-2D05CD57DB7B}"/>
                </a:ext>
              </a:extLst>
            </p:cNvPr>
            <p:cNvSpPr txBox="1"/>
            <p:nvPr/>
          </p:nvSpPr>
          <p:spPr>
            <a:xfrm>
              <a:off x="1156336" y="4634703"/>
              <a:ext cx="2011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控制流</a:t>
              </a:r>
            </a:p>
          </p:txBody>
        </p:sp>
        <p:cxnSp>
          <p:nvCxnSpPr>
            <p:cNvPr id="93" name="直接箭头连接符 15">
              <a:extLst>
                <a:ext uri="{FF2B5EF4-FFF2-40B4-BE49-F238E27FC236}">
                  <a16:creationId xmlns:a16="http://schemas.microsoft.com/office/drawing/2014/main" id="{E7F08951-BF6F-F942-81F9-EA069288A0C1}"/>
                </a:ext>
              </a:extLst>
            </p:cNvPr>
            <p:cNvCxnSpPr>
              <a:stCxn id="83" idx="3"/>
              <a:endCxn id="84" idx="1"/>
            </p:cNvCxnSpPr>
            <p:nvPr/>
          </p:nvCxnSpPr>
          <p:spPr>
            <a:xfrm>
              <a:off x="2767914" y="1909840"/>
              <a:ext cx="170409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接连接符 17">
              <a:extLst>
                <a:ext uri="{FF2B5EF4-FFF2-40B4-BE49-F238E27FC236}">
                  <a16:creationId xmlns:a16="http://schemas.microsoft.com/office/drawing/2014/main" id="{CE061B9A-35AE-E444-A00E-40BB3B2A12D3}"/>
                </a:ext>
              </a:extLst>
            </p:cNvPr>
            <p:cNvCxnSpPr>
              <a:stCxn id="84" idx="3"/>
              <a:endCxn id="85" idx="1"/>
            </p:cNvCxnSpPr>
            <p:nvPr/>
          </p:nvCxnSpPr>
          <p:spPr>
            <a:xfrm>
              <a:off x="7040880" y="1909840"/>
              <a:ext cx="2384130" cy="0"/>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直接箭头连接符 19">
              <a:extLst>
                <a:ext uri="{FF2B5EF4-FFF2-40B4-BE49-F238E27FC236}">
                  <a16:creationId xmlns:a16="http://schemas.microsoft.com/office/drawing/2014/main" id="{A9FDCE14-2C5C-9E4A-B4D8-D93DDD9E3B0B}"/>
                </a:ext>
              </a:extLst>
            </p:cNvPr>
            <p:cNvCxnSpPr/>
            <p:nvPr/>
          </p:nvCxnSpPr>
          <p:spPr>
            <a:xfrm>
              <a:off x="4838700" y="2211860"/>
              <a:ext cx="0" cy="9227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接箭头连接符 21">
              <a:extLst>
                <a:ext uri="{FF2B5EF4-FFF2-40B4-BE49-F238E27FC236}">
                  <a16:creationId xmlns:a16="http://schemas.microsoft.com/office/drawing/2014/main" id="{D8EB14AD-B89B-FA40-831C-2825F96DF6EA}"/>
                </a:ext>
              </a:extLst>
            </p:cNvPr>
            <p:cNvCxnSpPr>
              <a:endCxn id="84" idx="2"/>
            </p:cNvCxnSpPr>
            <p:nvPr/>
          </p:nvCxnSpPr>
          <p:spPr>
            <a:xfrm flipV="1">
              <a:off x="5756444" y="2211860"/>
              <a:ext cx="1" cy="9227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接箭头连接符 23">
              <a:extLst>
                <a:ext uri="{FF2B5EF4-FFF2-40B4-BE49-F238E27FC236}">
                  <a16:creationId xmlns:a16="http://schemas.microsoft.com/office/drawing/2014/main" id="{C29C5870-57A6-AC4B-8C8C-F7A75AA391E5}"/>
                </a:ext>
              </a:extLst>
            </p:cNvPr>
            <p:cNvCxnSpPr/>
            <p:nvPr/>
          </p:nvCxnSpPr>
          <p:spPr>
            <a:xfrm>
              <a:off x="6804660" y="2211860"/>
              <a:ext cx="0" cy="91646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25">
              <a:extLst>
                <a:ext uri="{FF2B5EF4-FFF2-40B4-BE49-F238E27FC236}">
                  <a16:creationId xmlns:a16="http://schemas.microsoft.com/office/drawing/2014/main" id="{624FC333-4B5D-F142-A383-1195D4A99ECF}"/>
                </a:ext>
              </a:extLst>
            </p:cNvPr>
            <p:cNvCxnSpPr/>
            <p:nvPr/>
          </p:nvCxnSpPr>
          <p:spPr>
            <a:xfrm>
              <a:off x="933450" y="4421660"/>
              <a:ext cx="57150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31">
              <a:extLst>
                <a:ext uri="{FF2B5EF4-FFF2-40B4-BE49-F238E27FC236}">
                  <a16:creationId xmlns:a16="http://schemas.microsoft.com/office/drawing/2014/main" id="{F396596B-FD3F-584A-BC95-88232B8CA9EF}"/>
                </a:ext>
              </a:extLst>
            </p:cNvPr>
            <p:cNvCxnSpPr>
              <a:cxnSpLocks/>
            </p:cNvCxnSpPr>
            <p:nvPr/>
          </p:nvCxnSpPr>
          <p:spPr>
            <a:xfrm rot="10800000" flipV="1">
              <a:off x="5314951" y="3755271"/>
              <a:ext cx="1489710" cy="2418"/>
            </a:xfrm>
            <a:prstGeom prst="bentConnector4">
              <a:avLst>
                <a:gd name="adj1" fmla="val 256"/>
                <a:gd name="adj2" fmla="val 9554094"/>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接连接符 34">
              <a:extLst>
                <a:ext uri="{FF2B5EF4-FFF2-40B4-BE49-F238E27FC236}">
                  <a16:creationId xmlns:a16="http://schemas.microsoft.com/office/drawing/2014/main" id="{E1209C0B-22EF-F242-810F-B55E86278217}"/>
                </a:ext>
              </a:extLst>
            </p:cNvPr>
            <p:cNvCxnSpPr>
              <a:cxnSpLocks/>
            </p:cNvCxnSpPr>
            <p:nvPr/>
          </p:nvCxnSpPr>
          <p:spPr>
            <a:xfrm rot="5400000" flipH="1">
              <a:off x="3793602" y="192276"/>
              <a:ext cx="1526779" cy="5584999"/>
            </a:xfrm>
            <a:prstGeom prst="bentConnector3">
              <a:avLst>
                <a:gd name="adj1" fmla="val -21836"/>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01" name="直接箭头连接符 39">
              <a:extLst>
                <a:ext uri="{FF2B5EF4-FFF2-40B4-BE49-F238E27FC236}">
                  <a16:creationId xmlns:a16="http://schemas.microsoft.com/office/drawing/2014/main" id="{8E1A583A-E715-9B47-A88C-8FBD8A17DA36}"/>
                </a:ext>
              </a:extLst>
            </p:cNvPr>
            <p:cNvCxnSpPr/>
            <p:nvPr/>
          </p:nvCxnSpPr>
          <p:spPr>
            <a:xfrm rot="16200000" flipV="1">
              <a:off x="6984529" y="2123279"/>
              <a:ext cx="1061395" cy="948689"/>
            </a:xfrm>
            <a:prstGeom prst="bentConnector3">
              <a:avLst>
                <a:gd name="adj1" fmla="val 100255"/>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接箭头连接符 48">
              <a:extLst>
                <a:ext uri="{FF2B5EF4-FFF2-40B4-BE49-F238E27FC236}">
                  <a16:creationId xmlns:a16="http://schemas.microsoft.com/office/drawing/2014/main" id="{9963FAB2-4860-F843-8029-8EB2CED6B78E}"/>
                </a:ext>
              </a:extLst>
            </p:cNvPr>
            <p:cNvCxnSpPr>
              <a:stCxn id="87" idx="3"/>
              <a:endCxn id="85" idx="2"/>
            </p:cNvCxnSpPr>
            <p:nvPr/>
          </p:nvCxnSpPr>
          <p:spPr>
            <a:xfrm flipV="1">
              <a:off x="8183881" y="2211860"/>
              <a:ext cx="2244090" cy="1224759"/>
            </a:xfrm>
            <a:prstGeom prst="bentConnector2">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03" name="直接箭头连接符 49">
              <a:extLst>
                <a:ext uri="{FF2B5EF4-FFF2-40B4-BE49-F238E27FC236}">
                  <a16:creationId xmlns:a16="http://schemas.microsoft.com/office/drawing/2014/main" id="{69361D9D-0B41-A340-8A07-CAE447AC4AF1}"/>
                </a:ext>
              </a:extLst>
            </p:cNvPr>
            <p:cNvCxnSpPr/>
            <p:nvPr/>
          </p:nvCxnSpPr>
          <p:spPr>
            <a:xfrm>
              <a:off x="933450" y="4926948"/>
              <a:ext cx="571500" cy="0"/>
            </a:xfrm>
            <a:prstGeom prst="straightConnector1">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grpSp>
      <p:sp>
        <p:nvSpPr>
          <p:cNvPr id="37" name="Text Box 5">
            <a:extLst>
              <a:ext uri="{FF2B5EF4-FFF2-40B4-BE49-F238E27FC236}">
                <a16:creationId xmlns:a16="http://schemas.microsoft.com/office/drawing/2014/main" id="{6E5E1E53-AC78-464B-87FB-B439B36376FD}"/>
              </a:ext>
            </a:extLst>
          </p:cNvPr>
          <p:cNvSpPr txBox="1">
            <a:spLocks noChangeArrowheads="1"/>
          </p:cNvSpPr>
          <p:nvPr/>
        </p:nvSpPr>
        <p:spPr bwMode="auto">
          <a:xfrm>
            <a:off x="1011873" y="4874917"/>
            <a:ext cx="488666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Blip>
                <a:blip r:embed="rId3"/>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4"/>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5"/>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15000"/>
              </a:spcBef>
              <a:buClrTx/>
              <a:buSzTx/>
              <a:buFontTx/>
              <a:buNone/>
            </a:pPr>
            <a:r>
              <a:rPr lang="zh-CN" altLang="en-US" sz="2000" b="0" dirty="0">
                <a:latin typeface="+mn-ea"/>
                <a:ea typeface="+mn-ea"/>
              </a:rPr>
              <a:t>早期，部件之间用</a:t>
            </a:r>
            <a:r>
              <a:rPr lang="zh-CN" altLang="en-US" sz="2000" b="0" dirty="0">
                <a:solidFill>
                  <a:srgbClr val="FF0000"/>
                </a:solidFill>
                <a:latin typeface="+mn-ea"/>
                <a:ea typeface="+mn-ea"/>
              </a:rPr>
              <a:t>分散方式</a:t>
            </a:r>
            <a:r>
              <a:rPr lang="zh-CN" altLang="en-US" sz="2000" b="0" dirty="0">
                <a:latin typeface="+mn-ea"/>
                <a:ea typeface="+mn-ea"/>
              </a:rPr>
              <a:t>相连</a:t>
            </a:r>
          </a:p>
          <a:p>
            <a:pPr eaLnBrk="1" hangingPunct="1">
              <a:spcBef>
                <a:spcPct val="15000"/>
              </a:spcBef>
              <a:buClrTx/>
              <a:buSzTx/>
              <a:buFontTx/>
              <a:buNone/>
            </a:pPr>
            <a:r>
              <a:rPr lang="zh-CN" altLang="en-US" sz="2000" b="0" dirty="0">
                <a:latin typeface="+mn-ea"/>
                <a:ea typeface="+mn-ea"/>
              </a:rPr>
              <a:t>现在，部件之间大多用</a:t>
            </a:r>
            <a:r>
              <a:rPr lang="zh-CN" altLang="en-US" sz="2000" b="0" dirty="0">
                <a:solidFill>
                  <a:srgbClr val="FF0000"/>
                </a:solidFill>
                <a:latin typeface="+mn-ea"/>
                <a:ea typeface="+mn-ea"/>
              </a:rPr>
              <a:t>总线方式</a:t>
            </a:r>
            <a:r>
              <a:rPr lang="zh-CN" altLang="en-US" sz="2000" b="0" dirty="0">
                <a:latin typeface="+mn-ea"/>
                <a:ea typeface="+mn-ea"/>
              </a:rPr>
              <a:t>相连</a:t>
            </a:r>
          </a:p>
          <a:p>
            <a:pPr eaLnBrk="1" hangingPunct="1">
              <a:spcBef>
                <a:spcPct val="15000"/>
              </a:spcBef>
              <a:buClrTx/>
              <a:buSzTx/>
              <a:buFontTx/>
              <a:buNone/>
            </a:pPr>
            <a:r>
              <a:rPr lang="zh-CN" altLang="en-US" sz="2000" b="0" dirty="0">
                <a:latin typeface="+mn-ea"/>
                <a:ea typeface="+mn-ea"/>
              </a:rPr>
              <a:t>趋势，</a:t>
            </a:r>
            <a:r>
              <a:rPr lang="zh-CN" altLang="en-US" sz="2000" b="0" dirty="0">
                <a:solidFill>
                  <a:srgbClr val="FF0000"/>
                </a:solidFill>
                <a:latin typeface="+mn-ea"/>
                <a:ea typeface="+mn-ea"/>
              </a:rPr>
              <a:t>点对点（分散方式）</a:t>
            </a:r>
            <a:r>
              <a:rPr lang="zh-CN" altLang="en-US" sz="2000" b="0" dirty="0">
                <a:latin typeface="+mn-ea"/>
                <a:ea typeface="+mn-ea"/>
              </a:rPr>
              <a:t>高速连接</a:t>
            </a:r>
          </a:p>
        </p:txBody>
      </p:sp>
    </p:spTree>
    <p:extLst>
      <p:ext uri="{BB962C8B-B14F-4D97-AF65-F5344CB8AC3E}">
        <p14:creationId xmlns:p14="http://schemas.microsoft.com/office/powerpoint/2010/main" val="364326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wipe(left)">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80" grpId="0"/>
      <p:bldP spid="81"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13</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chemeClr val="tx1"/>
                </a:solidFill>
              </a:rPr>
              <a:t>运算器</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37" name="矩形 36">
            <a:extLst>
              <a:ext uri="{FF2B5EF4-FFF2-40B4-BE49-F238E27FC236}">
                <a16:creationId xmlns:a16="http://schemas.microsoft.com/office/drawing/2014/main" id="{917BB320-4FD6-1B4A-ACF2-FB7632C7FAE6}"/>
              </a:ext>
            </a:extLst>
          </p:cNvPr>
          <p:cNvSpPr/>
          <p:nvPr/>
        </p:nvSpPr>
        <p:spPr>
          <a:xfrm>
            <a:off x="5267424" y="1652578"/>
            <a:ext cx="6582470" cy="1384995"/>
          </a:xfrm>
          <a:prstGeom prst="rect">
            <a:avLst/>
          </a:prstGeom>
        </p:spPr>
        <p:txBody>
          <a:bodyPr wrap="square">
            <a:spAutoFit/>
          </a:bodyPr>
          <a:lstStyle/>
          <a:p>
            <a:r>
              <a:rPr lang="zh-CN" altLang="en-US" sz="2400" dirty="0">
                <a:solidFill>
                  <a:srgbClr val="FF0000"/>
                </a:solidFill>
                <a:latin typeface="Times New Roman" panose="02020603050405020304" pitchFamily="18" charset="0"/>
                <a:ea typeface="黑体" panose="02010609060101010101" pitchFamily="49" charset="-122"/>
              </a:rPr>
              <a:t>算术逻辑单元（</a:t>
            </a:r>
            <a:r>
              <a:rPr lang="en-US" altLang="zh-CN" sz="2400" dirty="0">
                <a:solidFill>
                  <a:srgbClr val="FF0000"/>
                </a:solidFill>
                <a:latin typeface="Times New Roman" panose="02020603050405020304" pitchFamily="18" charset="0"/>
                <a:ea typeface="黑体" panose="02010609060101010101" pitchFamily="49" charset="-122"/>
              </a:rPr>
              <a:t>ALU</a:t>
            </a:r>
            <a:r>
              <a:rPr lang="zh-CN" altLang="en-US" sz="2400" dirty="0">
                <a:solidFill>
                  <a:srgbClr val="FF0000"/>
                </a:solidFill>
                <a:latin typeface="Times New Roman" panose="02020603050405020304" pitchFamily="18" charset="0"/>
                <a:ea typeface="黑体" panose="02010609060101010101" pitchFamily="49" charset="-122"/>
              </a:rPr>
              <a:t>）：</a:t>
            </a:r>
            <a:endParaRPr lang="en-US" altLang="zh-CN" sz="2400" dirty="0">
              <a:solidFill>
                <a:srgbClr val="FF0000"/>
              </a:solidFill>
              <a:latin typeface="Times New Roman" panose="02020603050405020304" pitchFamily="18" charset="0"/>
              <a:ea typeface="黑体" panose="02010609060101010101" pitchFamily="49" charset="-122"/>
            </a:endParaRPr>
          </a:p>
          <a:p>
            <a:pPr marL="457200" indent="-4572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基本操作：</a:t>
            </a:r>
            <a:r>
              <a:rPr lang="zh-CN" altLang="zh-CN" sz="2000" dirty="0"/>
              <a:t>加、减、乘、除等算术运算</a:t>
            </a:r>
            <a:r>
              <a:rPr lang="zh-CN" altLang="en-US" sz="2000" dirty="0"/>
              <a:t>；</a:t>
            </a:r>
            <a:endParaRPr lang="en-US" altLang="zh-CN" sz="2000" dirty="0"/>
          </a:p>
          <a:p>
            <a:r>
              <a:rPr lang="en-US" altLang="zh-CN" sz="2000" dirty="0"/>
              <a:t>			</a:t>
            </a:r>
            <a:r>
              <a:rPr lang="zh-CN" altLang="en-US" sz="2000" dirty="0"/>
              <a:t>         </a:t>
            </a:r>
            <a:r>
              <a:rPr lang="zh-CN" altLang="zh-CN" sz="2000" dirty="0"/>
              <a:t>与、或、非、异或等逻辑运算</a:t>
            </a:r>
            <a:r>
              <a:rPr lang="zh-CN" altLang="en-US" sz="2000" dirty="0"/>
              <a:t>；</a:t>
            </a:r>
            <a:endParaRPr lang="en-US" altLang="zh-CN" sz="2000" dirty="0"/>
          </a:p>
          <a:p>
            <a:r>
              <a:rPr lang="en-US" altLang="zh-CN" sz="2000" dirty="0"/>
              <a:t>			</a:t>
            </a:r>
            <a:r>
              <a:rPr lang="zh-CN" altLang="en-US" sz="2000" dirty="0"/>
              <a:t>         </a:t>
            </a:r>
            <a:r>
              <a:rPr lang="zh-CN" altLang="zh-CN" sz="2000" dirty="0"/>
              <a:t>移位、补位等运算</a:t>
            </a:r>
            <a:endParaRPr lang="en-US" altLang="zh-CN" sz="2000" dirty="0"/>
          </a:p>
        </p:txBody>
      </p:sp>
      <p:sp>
        <p:nvSpPr>
          <p:cNvPr id="39" name="矩形 38">
            <a:extLst>
              <a:ext uri="{FF2B5EF4-FFF2-40B4-BE49-F238E27FC236}">
                <a16:creationId xmlns:a16="http://schemas.microsoft.com/office/drawing/2014/main" id="{E83B5324-5809-5A4C-8FB7-458C225B6957}"/>
              </a:ext>
            </a:extLst>
          </p:cNvPr>
          <p:cNvSpPr/>
          <p:nvPr/>
        </p:nvSpPr>
        <p:spPr>
          <a:xfrm>
            <a:off x="620403" y="1786804"/>
            <a:ext cx="4176884" cy="75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40" name="直接箭头连接符 19">
            <a:extLst>
              <a:ext uri="{FF2B5EF4-FFF2-40B4-BE49-F238E27FC236}">
                <a16:creationId xmlns:a16="http://schemas.microsoft.com/office/drawing/2014/main" id="{E5721432-5C01-A449-9B1C-DB919ED9811B}"/>
              </a:ext>
            </a:extLst>
          </p:cNvPr>
          <p:cNvCxnSpPr>
            <a:cxnSpLocks/>
          </p:cNvCxnSpPr>
          <p:nvPr/>
        </p:nvCxnSpPr>
        <p:spPr>
          <a:xfrm>
            <a:off x="1179417" y="1846181"/>
            <a:ext cx="0" cy="581892"/>
          </a:xfrm>
          <a:prstGeom prst="straightConnector1">
            <a:avLst/>
          </a:prstGeom>
          <a:ln w="158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19">
            <a:extLst>
              <a:ext uri="{FF2B5EF4-FFF2-40B4-BE49-F238E27FC236}">
                <a16:creationId xmlns:a16="http://schemas.microsoft.com/office/drawing/2014/main" id="{957FB60C-21DA-0D45-AF1C-60BAA59535D7}"/>
              </a:ext>
            </a:extLst>
          </p:cNvPr>
          <p:cNvCxnSpPr>
            <a:cxnSpLocks/>
          </p:cNvCxnSpPr>
          <p:nvPr/>
        </p:nvCxnSpPr>
        <p:spPr>
          <a:xfrm>
            <a:off x="2127467" y="1846181"/>
            <a:ext cx="0" cy="581892"/>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19">
            <a:extLst>
              <a:ext uri="{FF2B5EF4-FFF2-40B4-BE49-F238E27FC236}">
                <a16:creationId xmlns:a16="http://schemas.microsoft.com/office/drawing/2014/main" id="{2B29AF0E-30B1-8341-BA9E-0B1B76BD9BBA}"/>
              </a:ext>
            </a:extLst>
          </p:cNvPr>
          <p:cNvCxnSpPr>
            <a:cxnSpLocks/>
          </p:cNvCxnSpPr>
          <p:nvPr/>
        </p:nvCxnSpPr>
        <p:spPr>
          <a:xfrm>
            <a:off x="3004254" y="1846181"/>
            <a:ext cx="0" cy="581892"/>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19">
            <a:extLst>
              <a:ext uri="{FF2B5EF4-FFF2-40B4-BE49-F238E27FC236}">
                <a16:creationId xmlns:a16="http://schemas.microsoft.com/office/drawing/2014/main" id="{4BD96A45-5F3A-5341-B2C9-3B59169BF5BB}"/>
              </a:ext>
            </a:extLst>
          </p:cNvPr>
          <p:cNvCxnSpPr>
            <a:cxnSpLocks/>
          </p:cNvCxnSpPr>
          <p:nvPr/>
        </p:nvCxnSpPr>
        <p:spPr>
          <a:xfrm>
            <a:off x="4134394" y="1846181"/>
            <a:ext cx="0" cy="581892"/>
          </a:xfrm>
          <a:prstGeom prst="straightConnector1">
            <a:avLst/>
          </a:prstGeom>
          <a:ln w="158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00CB5846-D491-B741-B0CE-ECC37C4B3AEE}"/>
              </a:ext>
            </a:extLst>
          </p:cNvPr>
          <p:cNvSpPr/>
          <p:nvPr/>
        </p:nvSpPr>
        <p:spPr>
          <a:xfrm>
            <a:off x="848992" y="2430282"/>
            <a:ext cx="660849" cy="1594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通用寄存器</a:t>
            </a:r>
          </a:p>
        </p:txBody>
      </p:sp>
      <p:sp>
        <p:nvSpPr>
          <p:cNvPr id="50" name="矩形 49">
            <a:extLst>
              <a:ext uri="{FF2B5EF4-FFF2-40B4-BE49-F238E27FC236}">
                <a16:creationId xmlns:a16="http://schemas.microsoft.com/office/drawing/2014/main" id="{2DDC7A0A-0852-9A47-9442-BF34E914DC4B}"/>
              </a:ext>
            </a:extLst>
          </p:cNvPr>
          <p:cNvSpPr/>
          <p:nvPr/>
        </p:nvSpPr>
        <p:spPr>
          <a:xfrm>
            <a:off x="1792552" y="2428073"/>
            <a:ext cx="658657" cy="391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51" name="矩形 50">
            <a:extLst>
              <a:ext uri="{FF2B5EF4-FFF2-40B4-BE49-F238E27FC236}">
                <a16:creationId xmlns:a16="http://schemas.microsoft.com/office/drawing/2014/main" id="{D934418B-A98E-9A45-A239-B7F395ED5BAC}"/>
              </a:ext>
            </a:extLst>
          </p:cNvPr>
          <p:cNvSpPr/>
          <p:nvPr/>
        </p:nvSpPr>
        <p:spPr>
          <a:xfrm>
            <a:off x="2678110" y="2428073"/>
            <a:ext cx="658657" cy="391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black"/>
                </a:solidFill>
                <a:latin typeface="黑体" panose="02010609060101010101" pitchFamily="49" charset="-122"/>
                <a:ea typeface="黑体" panose="02010609060101010101" pitchFamily="49" charset="-122"/>
              </a:rPr>
              <a:t>B</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52" name="直接箭头连接符 19">
            <a:extLst>
              <a:ext uri="{FF2B5EF4-FFF2-40B4-BE49-F238E27FC236}">
                <a16:creationId xmlns:a16="http://schemas.microsoft.com/office/drawing/2014/main" id="{511D39FD-31F0-8D48-B30E-871BCA80E504}"/>
              </a:ext>
            </a:extLst>
          </p:cNvPr>
          <p:cNvCxnSpPr>
            <a:cxnSpLocks/>
          </p:cNvCxnSpPr>
          <p:nvPr/>
        </p:nvCxnSpPr>
        <p:spPr>
          <a:xfrm>
            <a:off x="2121880" y="2819959"/>
            <a:ext cx="0" cy="407682"/>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19">
            <a:extLst>
              <a:ext uri="{FF2B5EF4-FFF2-40B4-BE49-F238E27FC236}">
                <a16:creationId xmlns:a16="http://schemas.microsoft.com/office/drawing/2014/main" id="{F0845115-B05F-134A-9E0E-ACE4CA55A5DA}"/>
              </a:ext>
            </a:extLst>
          </p:cNvPr>
          <p:cNvCxnSpPr>
            <a:cxnSpLocks/>
          </p:cNvCxnSpPr>
          <p:nvPr/>
        </p:nvCxnSpPr>
        <p:spPr>
          <a:xfrm>
            <a:off x="3004254" y="2819959"/>
            <a:ext cx="0" cy="407682"/>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梯形 11">
            <a:extLst>
              <a:ext uri="{FF2B5EF4-FFF2-40B4-BE49-F238E27FC236}">
                <a16:creationId xmlns:a16="http://schemas.microsoft.com/office/drawing/2014/main" id="{08C6001E-A6A6-7E47-9FA2-1066CE1247A6}"/>
              </a:ext>
            </a:extLst>
          </p:cNvPr>
          <p:cNvSpPr/>
          <p:nvPr/>
        </p:nvSpPr>
        <p:spPr>
          <a:xfrm rot="10800000">
            <a:off x="1709637" y="3229657"/>
            <a:ext cx="1674421" cy="795343"/>
          </a:xfrm>
          <a:prstGeom prst="trapezoid">
            <a:avLst>
              <a:gd name="adj" fmla="val 43182"/>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3" name="三角形 12">
            <a:extLst>
              <a:ext uri="{FF2B5EF4-FFF2-40B4-BE49-F238E27FC236}">
                <a16:creationId xmlns:a16="http://schemas.microsoft.com/office/drawing/2014/main" id="{D9F48C5E-E8DF-DE40-85DA-2FF053D55D29}"/>
              </a:ext>
            </a:extLst>
          </p:cNvPr>
          <p:cNvSpPr/>
          <p:nvPr/>
        </p:nvSpPr>
        <p:spPr>
          <a:xfrm rot="10800000">
            <a:off x="2347147" y="3227437"/>
            <a:ext cx="427512" cy="257547"/>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58" name="三角形 57">
            <a:extLst>
              <a:ext uri="{FF2B5EF4-FFF2-40B4-BE49-F238E27FC236}">
                <a16:creationId xmlns:a16="http://schemas.microsoft.com/office/drawing/2014/main" id="{949BC360-0B84-0941-BFA9-9F073A16165D}"/>
              </a:ext>
            </a:extLst>
          </p:cNvPr>
          <p:cNvSpPr/>
          <p:nvPr/>
        </p:nvSpPr>
        <p:spPr>
          <a:xfrm>
            <a:off x="2382863" y="2888726"/>
            <a:ext cx="351058" cy="370731"/>
          </a:xfrm>
          <a:prstGeom prst="triangle">
            <a:avLst/>
          </a:prstGeom>
          <a:noFill/>
          <a:ln w="539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400"/>
          </a:p>
        </p:txBody>
      </p:sp>
      <p:sp>
        <p:nvSpPr>
          <p:cNvPr id="59" name="文本框 58">
            <a:extLst>
              <a:ext uri="{FF2B5EF4-FFF2-40B4-BE49-F238E27FC236}">
                <a16:creationId xmlns:a16="http://schemas.microsoft.com/office/drawing/2014/main" id="{DE18DAF4-2DB1-E14F-94F0-3C3072E121D8}"/>
              </a:ext>
            </a:extLst>
          </p:cNvPr>
          <p:cNvSpPr txBox="1"/>
          <p:nvPr/>
        </p:nvSpPr>
        <p:spPr>
          <a:xfrm>
            <a:off x="1958429" y="3483527"/>
            <a:ext cx="12088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ALU</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60" name="矩形 59">
            <a:extLst>
              <a:ext uri="{FF2B5EF4-FFF2-40B4-BE49-F238E27FC236}">
                <a16:creationId xmlns:a16="http://schemas.microsoft.com/office/drawing/2014/main" id="{170D7DD4-ED78-684C-AAA9-FD2A95CB12B0}"/>
              </a:ext>
            </a:extLst>
          </p:cNvPr>
          <p:cNvSpPr/>
          <p:nvPr/>
        </p:nvSpPr>
        <p:spPr>
          <a:xfrm>
            <a:off x="3796302" y="2398083"/>
            <a:ext cx="660849" cy="1594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black"/>
                </a:solidFill>
                <a:latin typeface="黑体" panose="02010609060101010101" pitchFamily="49" charset="-122"/>
                <a:ea typeface="黑体" panose="02010609060101010101" pitchFamily="49" charset="-122"/>
              </a:rPr>
              <a:t>特殊</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寄存器</a:t>
            </a:r>
          </a:p>
        </p:txBody>
      </p:sp>
      <p:cxnSp>
        <p:nvCxnSpPr>
          <p:cNvPr id="61" name="直接箭头连接符 19">
            <a:extLst>
              <a:ext uri="{FF2B5EF4-FFF2-40B4-BE49-F238E27FC236}">
                <a16:creationId xmlns:a16="http://schemas.microsoft.com/office/drawing/2014/main" id="{86D6989B-D5B9-9B48-9D59-0EC646D822D8}"/>
              </a:ext>
            </a:extLst>
          </p:cNvPr>
          <p:cNvCxnSpPr>
            <a:cxnSpLocks/>
            <a:endCxn id="12" idx="0"/>
          </p:cNvCxnSpPr>
          <p:nvPr/>
        </p:nvCxnSpPr>
        <p:spPr>
          <a:xfrm rot="5400000">
            <a:off x="1974703" y="2434868"/>
            <a:ext cx="2162276" cy="1017988"/>
          </a:xfrm>
          <a:prstGeom prst="bentConnector3">
            <a:avLst>
              <a:gd name="adj1" fmla="val 110572"/>
            </a:avLst>
          </a:prstGeom>
          <a:ln w="158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8D948124-FA49-F242-8628-76A1B4086096}"/>
              </a:ext>
            </a:extLst>
          </p:cNvPr>
          <p:cNvSpPr/>
          <p:nvPr/>
        </p:nvSpPr>
        <p:spPr>
          <a:xfrm>
            <a:off x="5267424" y="3030534"/>
            <a:ext cx="6075584" cy="707886"/>
          </a:xfrm>
          <a:prstGeom prst="rect">
            <a:avLst/>
          </a:prstGeom>
        </p:spPr>
        <p:txBody>
          <a:bodyPr wrap="square">
            <a:spAutoFit/>
          </a:bodyPr>
          <a:lstStyle/>
          <a:p>
            <a:pPr marL="457200" indent="-457200">
              <a:buFont typeface="Arial" panose="020B0604020202020204" pitchFamily="34" charset="0"/>
              <a:buChar char="•"/>
            </a:pPr>
            <a:r>
              <a:rPr lang="zh-CN" altLang="en-US" sz="2000" dirty="0"/>
              <a:t>处理位数：</a:t>
            </a:r>
            <a:r>
              <a:rPr lang="zh-CN" altLang="zh-CN" sz="2000" dirty="0"/>
              <a:t>现在大多数计算机的</a:t>
            </a:r>
            <a:r>
              <a:rPr lang="en-US" altLang="zh-CN" sz="2000" dirty="0"/>
              <a:t>ALU</a:t>
            </a:r>
            <a:r>
              <a:rPr lang="zh-CN" altLang="zh-CN" sz="2000" dirty="0"/>
              <a:t>是以</a:t>
            </a:r>
            <a:r>
              <a:rPr lang="en-US" altLang="zh-CN" sz="2000" dirty="0"/>
              <a:t>32</a:t>
            </a:r>
            <a:r>
              <a:rPr lang="zh-CN" altLang="zh-CN" sz="2000" dirty="0"/>
              <a:t>、</a:t>
            </a:r>
            <a:r>
              <a:rPr lang="en-US" altLang="zh-CN" sz="2000" dirty="0"/>
              <a:t>				64</a:t>
            </a:r>
            <a:r>
              <a:rPr lang="zh-CN" altLang="zh-CN" sz="2000" dirty="0"/>
              <a:t>或</a:t>
            </a:r>
            <a:r>
              <a:rPr lang="en-US" altLang="zh-CN" sz="2000" dirty="0"/>
              <a:t>128</a:t>
            </a:r>
            <a:r>
              <a:rPr lang="zh-CN" altLang="zh-CN" sz="2000" dirty="0"/>
              <a:t>位作为</a:t>
            </a:r>
            <a:r>
              <a:rPr lang="en-US" altLang="zh-CN" sz="2000" dirty="0"/>
              <a:t>ALU</a:t>
            </a:r>
            <a:r>
              <a:rPr lang="zh-CN" altLang="zh-CN" sz="2000" dirty="0"/>
              <a:t>处理数据的长度</a:t>
            </a:r>
            <a:endParaRPr lang="en-US" altLang="zh-CN" sz="2000" dirty="0"/>
          </a:p>
        </p:txBody>
      </p:sp>
      <p:sp>
        <p:nvSpPr>
          <p:cNvPr id="65" name="矩形 64">
            <a:extLst>
              <a:ext uri="{FF2B5EF4-FFF2-40B4-BE49-F238E27FC236}">
                <a16:creationId xmlns:a16="http://schemas.microsoft.com/office/drawing/2014/main" id="{35CACDCB-F95A-0E43-B119-C38211692D4D}"/>
              </a:ext>
            </a:extLst>
          </p:cNvPr>
          <p:cNvSpPr/>
          <p:nvPr/>
        </p:nvSpPr>
        <p:spPr>
          <a:xfrm>
            <a:off x="5267424" y="3766592"/>
            <a:ext cx="5928763" cy="707886"/>
          </a:xfrm>
          <a:prstGeom prst="rect">
            <a:avLst/>
          </a:prstGeom>
        </p:spPr>
        <p:txBody>
          <a:bodyPr wrap="square">
            <a:spAutoFit/>
          </a:bodyPr>
          <a:lstStyle/>
          <a:p>
            <a:pPr marL="457200" indent="-457200">
              <a:buFont typeface="Arial" panose="020B0604020202020204" pitchFamily="34" charset="0"/>
              <a:buChar char="•"/>
            </a:pPr>
            <a:r>
              <a:rPr lang="zh-CN" altLang="en-US" sz="2000" dirty="0"/>
              <a:t>数的表示形式：</a:t>
            </a:r>
            <a:r>
              <a:rPr lang="zh-CN" altLang="zh-CN" sz="2000" dirty="0"/>
              <a:t>系统优先选择二进制补码的表</a:t>
            </a:r>
            <a:r>
              <a:rPr lang="en-US" altLang="zh-CN" sz="2000" dirty="0"/>
              <a:t>				</a:t>
            </a:r>
            <a:r>
              <a:rPr lang="zh-CN" altLang="zh-CN" sz="2000" dirty="0"/>
              <a:t>示形式</a:t>
            </a:r>
            <a:endParaRPr lang="en-US" altLang="zh-CN" sz="2000" dirty="0"/>
          </a:p>
        </p:txBody>
      </p:sp>
    </p:spTree>
    <p:extLst>
      <p:ext uri="{BB962C8B-B14F-4D97-AF65-F5344CB8AC3E}">
        <p14:creationId xmlns:p14="http://schemas.microsoft.com/office/powerpoint/2010/main" val="177633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4"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14</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chemeClr val="tx1"/>
                </a:solidFill>
              </a:rPr>
              <a:t>控制器</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12" name="Group 8">
            <a:extLst>
              <a:ext uri="{FF2B5EF4-FFF2-40B4-BE49-F238E27FC236}">
                <a16:creationId xmlns:a16="http://schemas.microsoft.com/office/drawing/2014/main" id="{A758638D-CA58-B74D-92FF-02A2D2AB523F}"/>
              </a:ext>
            </a:extLst>
          </p:cNvPr>
          <p:cNvGrpSpPr>
            <a:grpSpLocks/>
          </p:cNvGrpSpPr>
          <p:nvPr/>
        </p:nvGrpSpPr>
        <p:grpSpPr bwMode="auto">
          <a:xfrm>
            <a:off x="1056446" y="1897440"/>
            <a:ext cx="2644451" cy="4149399"/>
            <a:chOff x="288" y="1296"/>
            <a:chExt cx="1440" cy="2064"/>
          </a:xfrm>
        </p:grpSpPr>
        <p:sp>
          <p:nvSpPr>
            <p:cNvPr id="17" name="Rectangle 13">
              <a:extLst>
                <a:ext uri="{FF2B5EF4-FFF2-40B4-BE49-F238E27FC236}">
                  <a16:creationId xmlns:a16="http://schemas.microsoft.com/office/drawing/2014/main" id="{DA1C85BD-82ED-3842-BC22-C87118CD625F}"/>
                </a:ext>
              </a:extLst>
            </p:cNvPr>
            <p:cNvSpPr>
              <a:spLocks noChangeArrowheads="1"/>
            </p:cNvSpPr>
            <p:nvPr/>
          </p:nvSpPr>
          <p:spPr bwMode="auto">
            <a:xfrm>
              <a:off x="288" y="1296"/>
              <a:ext cx="1440" cy="2064"/>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3" name="Rectangle 9">
              <a:extLst>
                <a:ext uri="{FF2B5EF4-FFF2-40B4-BE49-F238E27FC236}">
                  <a16:creationId xmlns:a16="http://schemas.microsoft.com/office/drawing/2014/main" id="{7DE0AA71-65F5-394D-9F21-762CCEC47DEC}"/>
                </a:ext>
              </a:extLst>
            </p:cNvPr>
            <p:cNvSpPr>
              <a:spLocks noChangeArrowheads="1"/>
            </p:cNvSpPr>
            <p:nvPr/>
          </p:nvSpPr>
          <p:spPr bwMode="auto">
            <a:xfrm>
              <a:off x="1056" y="2252"/>
              <a:ext cx="534" cy="808"/>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5" name="Rectangle 11">
              <a:extLst>
                <a:ext uri="{FF2B5EF4-FFF2-40B4-BE49-F238E27FC236}">
                  <a16:creationId xmlns:a16="http://schemas.microsoft.com/office/drawing/2014/main" id="{ECB9CA41-3CF6-1A47-ABD8-40BEB0875238}"/>
                </a:ext>
              </a:extLst>
            </p:cNvPr>
            <p:cNvSpPr>
              <a:spLocks noChangeArrowheads="1"/>
            </p:cNvSpPr>
            <p:nvPr/>
          </p:nvSpPr>
          <p:spPr bwMode="auto">
            <a:xfrm>
              <a:off x="432" y="2252"/>
              <a:ext cx="534" cy="807"/>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16" name="Rectangle 12">
              <a:extLst>
                <a:ext uri="{FF2B5EF4-FFF2-40B4-BE49-F238E27FC236}">
                  <a16:creationId xmlns:a16="http://schemas.microsoft.com/office/drawing/2014/main" id="{E137BB5A-E73E-B647-A505-F7F7BCFF01CE}"/>
                </a:ext>
              </a:extLst>
            </p:cNvPr>
            <p:cNvSpPr>
              <a:spLocks noChangeArrowheads="1"/>
            </p:cNvSpPr>
            <p:nvPr/>
          </p:nvSpPr>
          <p:spPr bwMode="auto">
            <a:xfrm>
              <a:off x="449" y="2302"/>
              <a:ext cx="505"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指令</a:t>
              </a:r>
              <a:endParaRPr lang="en-US" altLang="zh-CN" sz="2400" dirty="0">
                <a:solidFill>
                  <a:schemeClr val="tx1"/>
                </a:solidFill>
                <a:latin typeface="+mn-ea"/>
                <a:ea typeface="+mn-ea"/>
              </a:endParaRPr>
            </a:p>
            <a:p>
              <a:pPr algn="ctr" eaLnBrk="1" hangingPunct="1">
                <a:buClrTx/>
                <a:buSzTx/>
                <a:buFontTx/>
                <a:buNone/>
              </a:pPr>
              <a:r>
                <a:rPr lang="zh-CN" altLang="en-US" sz="2400" dirty="0">
                  <a:solidFill>
                    <a:schemeClr val="tx1"/>
                  </a:solidFill>
                  <a:latin typeface="+mn-ea"/>
                  <a:ea typeface="+mn-ea"/>
                </a:rPr>
                <a:t>寄存器</a:t>
              </a:r>
              <a:endParaRPr lang="en-US" altLang="zh-CN" sz="2400" dirty="0">
                <a:solidFill>
                  <a:schemeClr val="tx1"/>
                </a:solidFill>
                <a:latin typeface="+mn-ea"/>
                <a:ea typeface="+mn-ea"/>
              </a:endParaRPr>
            </a:p>
            <a:p>
              <a:pPr algn="ctr" eaLnBrk="1" hangingPunct="1">
                <a:buClrTx/>
                <a:buSzTx/>
                <a:buFontTx/>
                <a:buNone/>
              </a:pPr>
              <a:r>
                <a:rPr lang="en-US" altLang="zh-CN" sz="2400" dirty="0">
                  <a:solidFill>
                    <a:schemeClr val="tx1"/>
                  </a:solidFill>
                  <a:latin typeface="+mn-ea"/>
                  <a:ea typeface="+mn-ea"/>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IR</a:t>
              </a:r>
              <a:r>
                <a:rPr lang="en-US" altLang="zh-CN" sz="2400" dirty="0">
                  <a:solidFill>
                    <a:schemeClr val="tx1"/>
                  </a:solidFill>
                  <a:latin typeface="+mn-ea"/>
                  <a:ea typeface="+mn-ea"/>
                </a:rPr>
                <a:t>)</a:t>
              </a:r>
            </a:p>
          </p:txBody>
        </p:sp>
        <p:sp>
          <p:nvSpPr>
            <p:cNvPr id="18" name="Rectangle 14">
              <a:extLst>
                <a:ext uri="{FF2B5EF4-FFF2-40B4-BE49-F238E27FC236}">
                  <a16:creationId xmlns:a16="http://schemas.microsoft.com/office/drawing/2014/main" id="{B8CFCB2F-77A1-FE47-9F49-4C870D64BCD4}"/>
                </a:ext>
              </a:extLst>
            </p:cNvPr>
            <p:cNvSpPr>
              <a:spLocks noChangeArrowheads="1"/>
            </p:cNvSpPr>
            <p:nvPr/>
          </p:nvSpPr>
          <p:spPr bwMode="auto">
            <a:xfrm>
              <a:off x="577" y="1496"/>
              <a:ext cx="886" cy="528"/>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19" name="Text Box 15">
              <a:extLst>
                <a:ext uri="{FF2B5EF4-FFF2-40B4-BE49-F238E27FC236}">
                  <a16:creationId xmlns:a16="http://schemas.microsoft.com/office/drawing/2014/main" id="{AB226425-43EF-A145-A99F-CC84FC5C0165}"/>
                </a:ext>
              </a:extLst>
            </p:cNvPr>
            <p:cNvSpPr txBox="1">
              <a:spLocks noChangeArrowheads="1"/>
            </p:cNvSpPr>
            <p:nvPr/>
          </p:nvSpPr>
          <p:spPr bwMode="auto">
            <a:xfrm>
              <a:off x="572" y="1519"/>
              <a:ext cx="896"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控制单元</a:t>
              </a:r>
              <a:endParaRPr lang="en-US" altLang="zh-CN" sz="2400" dirty="0">
                <a:solidFill>
                  <a:schemeClr val="tx1"/>
                </a:solidFill>
                <a:latin typeface="+mn-ea"/>
                <a:ea typeface="+mn-ea"/>
              </a:endParaRPr>
            </a:p>
            <a:p>
              <a:pPr algn="ctr" eaLnBrk="1" hangingPunct="1">
                <a:buClrTx/>
                <a:buSzTx/>
                <a:buFontTx/>
                <a:buNone/>
              </a:pPr>
              <a:r>
                <a:rPr lang="en-US" altLang="zh-CN" sz="2400" dirty="0">
                  <a:solidFill>
                    <a:schemeClr val="tx1"/>
                  </a:solidFill>
                  <a:latin typeface="+mn-ea"/>
                  <a:ea typeface="+mn-ea"/>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CU</a:t>
              </a:r>
              <a:r>
                <a:rPr lang="en-US" altLang="zh-CN" sz="2400" dirty="0">
                  <a:solidFill>
                    <a:schemeClr val="tx1"/>
                  </a:solidFill>
                  <a:latin typeface="+mn-ea"/>
                  <a:ea typeface="+mn-ea"/>
                </a:rPr>
                <a:t>)</a:t>
              </a:r>
            </a:p>
          </p:txBody>
        </p:sp>
      </p:grpSp>
      <p:sp>
        <p:nvSpPr>
          <p:cNvPr id="23" name="Rectangle 12">
            <a:extLst>
              <a:ext uri="{FF2B5EF4-FFF2-40B4-BE49-F238E27FC236}">
                <a16:creationId xmlns:a16="http://schemas.microsoft.com/office/drawing/2014/main" id="{B201C25D-C664-B04E-9401-4B0FD964F707}"/>
              </a:ext>
            </a:extLst>
          </p:cNvPr>
          <p:cNvSpPr>
            <a:spLocks noChangeArrowheads="1"/>
          </p:cNvSpPr>
          <p:nvPr/>
        </p:nvSpPr>
        <p:spPr bwMode="auto">
          <a:xfrm>
            <a:off x="2493076" y="3929923"/>
            <a:ext cx="928139"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程序</a:t>
            </a:r>
            <a:endParaRPr lang="en-US" altLang="zh-CN" sz="2400" dirty="0">
              <a:solidFill>
                <a:schemeClr val="tx1"/>
              </a:solidFill>
              <a:latin typeface="+mn-ea"/>
              <a:ea typeface="+mn-ea"/>
            </a:endParaRPr>
          </a:p>
          <a:p>
            <a:pPr algn="ctr" eaLnBrk="1" hangingPunct="1">
              <a:buClrTx/>
              <a:buSzTx/>
              <a:buFontTx/>
              <a:buNone/>
            </a:pPr>
            <a:r>
              <a:rPr lang="zh-CN" altLang="en-US" sz="2400" dirty="0">
                <a:solidFill>
                  <a:schemeClr val="tx1"/>
                </a:solidFill>
                <a:latin typeface="+mn-ea"/>
                <a:ea typeface="+mn-ea"/>
              </a:rPr>
              <a:t>计数器</a:t>
            </a:r>
            <a:endParaRPr lang="en-US" altLang="zh-CN" sz="2400" dirty="0">
              <a:solidFill>
                <a:schemeClr val="tx1"/>
              </a:solidFill>
              <a:latin typeface="+mn-ea"/>
              <a:ea typeface="+mn-ea"/>
            </a:endParaRPr>
          </a:p>
          <a:p>
            <a:pPr algn="ctr" eaLnBrk="1" hangingPunct="1">
              <a:buClrTx/>
              <a:buSzTx/>
              <a:buFontTx/>
              <a:buNone/>
            </a:pPr>
            <a:r>
              <a:rPr lang="en-US" altLang="zh-CN" sz="2400" dirty="0">
                <a:solidFill>
                  <a:schemeClr val="tx1"/>
                </a:solidFill>
                <a:latin typeface="+mn-ea"/>
                <a:ea typeface="+mn-ea"/>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PC</a:t>
            </a:r>
            <a:r>
              <a:rPr lang="en-US" altLang="zh-CN" sz="2400" dirty="0">
                <a:solidFill>
                  <a:schemeClr val="tx1"/>
                </a:solidFill>
                <a:latin typeface="+mn-ea"/>
                <a:ea typeface="+mn-ea"/>
              </a:rPr>
              <a:t>)</a:t>
            </a:r>
          </a:p>
        </p:txBody>
      </p:sp>
      <p:sp>
        <p:nvSpPr>
          <p:cNvPr id="25" name="矩形 24">
            <a:extLst>
              <a:ext uri="{FF2B5EF4-FFF2-40B4-BE49-F238E27FC236}">
                <a16:creationId xmlns:a16="http://schemas.microsoft.com/office/drawing/2014/main" id="{DCCD518B-EDC4-FD47-A379-1CF627CE0505}"/>
              </a:ext>
            </a:extLst>
          </p:cNvPr>
          <p:cNvSpPr/>
          <p:nvPr/>
        </p:nvSpPr>
        <p:spPr>
          <a:xfrm>
            <a:off x="4697580" y="2089976"/>
            <a:ext cx="6437974" cy="1938992"/>
          </a:xfrm>
          <a:prstGeom prst="rect">
            <a:avLst/>
          </a:prstGeom>
        </p:spPr>
        <p:txBody>
          <a:bodyPr wrap="square">
            <a:spAutoFit/>
          </a:bodyPr>
          <a:lstStyle/>
          <a:p>
            <a:r>
              <a:rPr lang="en-US" altLang="zh-CN" sz="2000" dirty="0"/>
              <a:t>	</a:t>
            </a:r>
            <a:r>
              <a:rPr lang="zh-CN" altLang="zh-CN" sz="2000" dirty="0"/>
              <a:t>控制器在工作时会从内存中取指令，之后对指令进行翻译和分析，然后根据指令向有关部件发送控制命令，控制相关部件执行指令所包含的操作。</a:t>
            </a:r>
            <a:endParaRPr lang="en-US" altLang="zh-CN" sz="2000" dirty="0"/>
          </a:p>
          <a:p>
            <a:endParaRPr lang="en-US" altLang="zh-CN" sz="2000" dirty="0"/>
          </a:p>
          <a:p>
            <a:r>
              <a:rPr lang="en-US" altLang="zh-CN" sz="2000" dirty="0"/>
              <a:t>	</a:t>
            </a:r>
            <a:r>
              <a:rPr lang="zh-CN" altLang="zh-CN" sz="2000" dirty="0"/>
              <a:t>控制器和运算器是</a:t>
            </a:r>
            <a:r>
              <a:rPr lang="en-US" altLang="zh-CN" sz="2000" dirty="0"/>
              <a:t>CPU</a:t>
            </a:r>
            <a:r>
              <a:rPr lang="zh-CN" altLang="zh-CN" sz="2000" dirty="0"/>
              <a:t>的重要组成部分。</a:t>
            </a:r>
          </a:p>
          <a:p>
            <a:pPr marL="457200" indent="-457200">
              <a:buFont typeface="Arial" panose="020B0604020202020204" pitchFamily="34" charset="0"/>
              <a:buChar char="•"/>
            </a:pPr>
            <a:endParaRPr lang="en-US" altLang="zh-CN" sz="2000" dirty="0"/>
          </a:p>
        </p:txBody>
      </p:sp>
      <p:sp>
        <p:nvSpPr>
          <p:cNvPr id="14" name="Text Box 2">
            <a:extLst>
              <a:ext uri="{FF2B5EF4-FFF2-40B4-BE49-F238E27FC236}">
                <a16:creationId xmlns:a16="http://schemas.microsoft.com/office/drawing/2014/main" id="{8D9DE640-A170-4CBC-A4AA-B34E4A417A67}"/>
              </a:ext>
            </a:extLst>
          </p:cNvPr>
          <p:cNvSpPr txBox="1">
            <a:spLocks noChangeArrowheads="1"/>
          </p:cNvSpPr>
          <p:nvPr/>
        </p:nvSpPr>
        <p:spPr bwMode="auto">
          <a:xfrm>
            <a:off x="5814872" y="3863074"/>
            <a:ext cx="1831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chemeClr val="tx1"/>
                </a:solidFill>
              </a:rPr>
              <a:t>取指令</a:t>
            </a:r>
          </a:p>
        </p:txBody>
      </p:sp>
      <p:sp>
        <p:nvSpPr>
          <p:cNvPr id="20" name="Text Box 3">
            <a:extLst>
              <a:ext uri="{FF2B5EF4-FFF2-40B4-BE49-F238E27FC236}">
                <a16:creationId xmlns:a16="http://schemas.microsoft.com/office/drawing/2014/main" id="{4D50E494-BB6B-4169-9479-7A90943E7B80}"/>
              </a:ext>
            </a:extLst>
          </p:cNvPr>
          <p:cNvSpPr txBox="1">
            <a:spLocks noChangeArrowheads="1"/>
          </p:cNvSpPr>
          <p:nvPr/>
        </p:nvSpPr>
        <p:spPr bwMode="auto">
          <a:xfrm>
            <a:off x="5800884" y="4431186"/>
            <a:ext cx="1943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chemeClr val="tx1"/>
                </a:solidFill>
              </a:rPr>
              <a:t>分析指令</a:t>
            </a:r>
          </a:p>
        </p:txBody>
      </p:sp>
      <p:sp>
        <p:nvSpPr>
          <p:cNvPr id="21" name="Text Box 4">
            <a:extLst>
              <a:ext uri="{FF2B5EF4-FFF2-40B4-BE49-F238E27FC236}">
                <a16:creationId xmlns:a16="http://schemas.microsoft.com/office/drawing/2014/main" id="{785C7F9D-2877-40A1-B45E-7A31AE90B8EE}"/>
              </a:ext>
            </a:extLst>
          </p:cNvPr>
          <p:cNvSpPr txBox="1">
            <a:spLocks noChangeArrowheads="1"/>
          </p:cNvSpPr>
          <p:nvPr/>
        </p:nvSpPr>
        <p:spPr bwMode="auto">
          <a:xfrm>
            <a:off x="5779947" y="4987659"/>
            <a:ext cx="1866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buClrTx/>
              <a:buSzTx/>
              <a:buNone/>
            </a:pPr>
            <a:r>
              <a:rPr lang="zh-CN" altLang="en-US" sz="2400" b="0" dirty="0">
                <a:solidFill>
                  <a:schemeClr val="tx1"/>
                </a:solidFill>
              </a:rPr>
              <a:t>执行指令</a:t>
            </a:r>
          </a:p>
        </p:txBody>
      </p:sp>
      <p:sp>
        <p:nvSpPr>
          <p:cNvPr id="22" name="Text Box 5">
            <a:extLst>
              <a:ext uri="{FF2B5EF4-FFF2-40B4-BE49-F238E27FC236}">
                <a16:creationId xmlns:a16="http://schemas.microsoft.com/office/drawing/2014/main" id="{7DBBB40B-0D65-4AF3-B1BA-B91714B13B74}"/>
              </a:ext>
            </a:extLst>
          </p:cNvPr>
          <p:cNvSpPr txBox="1">
            <a:spLocks noChangeArrowheads="1"/>
          </p:cNvSpPr>
          <p:nvPr/>
        </p:nvSpPr>
        <p:spPr bwMode="auto">
          <a:xfrm>
            <a:off x="7465742" y="3860992"/>
            <a:ext cx="3730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en-US" altLang="zh-CN" dirty="0">
                <a:solidFill>
                  <a:schemeClr val="tx1"/>
                </a:solidFill>
                <a:latin typeface="Times New Roman" panose="02020603050405020304" pitchFamily="18" charset="0"/>
                <a:ea typeface="宋体" panose="02010600030101010101" pitchFamily="2" charset="-122"/>
              </a:rPr>
              <a:t>PC (Program Counter)</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24" name="Text Box 6">
            <a:extLst>
              <a:ext uri="{FF2B5EF4-FFF2-40B4-BE49-F238E27FC236}">
                <a16:creationId xmlns:a16="http://schemas.microsoft.com/office/drawing/2014/main" id="{82BB67F8-576F-4CDD-8639-9F4B100D8112}"/>
              </a:ext>
            </a:extLst>
          </p:cNvPr>
          <p:cNvSpPr txBox="1">
            <a:spLocks noChangeArrowheads="1"/>
          </p:cNvSpPr>
          <p:nvPr/>
        </p:nvSpPr>
        <p:spPr bwMode="auto">
          <a:xfrm>
            <a:off x="7464146" y="4426498"/>
            <a:ext cx="39950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en-US" altLang="zh-CN" dirty="0">
                <a:solidFill>
                  <a:schemeClr val="tx1"/>
                </a:solidFill>
                <a:latin typeface="Times New Roman" panose="02020603050405020304" pitchFamily="18" charset="0"/>
                <a:ea typeface="宋体" panose="02010600030101010101" pitchFamily="2" charset="-122"/>
              </a:rPr>
              <a:t>IR (Instruction Register)</a:t>
            </a:r>
          </a:p>
        </p:txBody>
      </p:sp>
      <p:sp>
        <p:nvSpPr>
          <p:cNvPr id="26" name="Text Box 7">
            <a:extLst>
              <a:ext uri="{FF2B5EF4-FFF2-40B4-BE49-F238E27FC236}">
                <a16:creationId xmlns:a16="http://schemas.microsoft.com/office/drawing/2014/main" id="{70977974-95AD-4ECB-BF68-536596165FF6}"/>
              </a:ext>
            </a:extLst>
          </p:cNvPr>
          <p:cNvSpPr txBox="1">
            <a:spLocks noChangeArrowheads="1"/>
          </p:cNvSpPr>
          <p:nvPr/>
        </p:nvSpPr>
        <p:spPr bwMode="auto">
          <a:xfrm>
            <a:off x="7464146" y="4966773"/>
            <a:ext cx="29946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en-US" altLang="zh-CN" dirty="0">
                <a:solidFill>
                  <a:schemeClr val="tx1"/>
                </a:solidFill>
                <a:latin typeface="Times New Roman" panose="02020603050405020304" pitchFamily="18" charset="0"/>
                <a:ea typeface="宋体" panose="02010600030101010101" pitchFamily="2" charset="-122"/>
              </a:rPr>
              <a:t>CU (Control Unit)</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32" name="AutoShape 25">
            <a:extLst>
              <a:ext uri="{FF2B5EF4-FFF2-40B4-BE49-F238E27FC236}">
                <a16:creationId xmlns:a16="http://schemas.microsoft.com/office/drawing/2014/main" id="{B60FC01D-E0EA-486B-A553-6C89F96CF427}"/>
              </a:ext>
            </a:extLst>
          </p:cNvPr>
          <p:cNvSpPr>
            <a:spLocks/>
          </p:cNvSpPr>
          <p:nvPr/>
        </p:nvSpPr>
        <p:spPr bwMode="auto">
          <a:xfrm>
            <a:off x="5549751" y="4016471"/>
            <a:ext cx="228600" cy="1371600"/>
          </a:xfrm>
          <a:prstGeom prst="leftBrace">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3" name="Text Box 26">
            <a:extLst>
              <a:ext uri="{FF2B5EF4-FFF2-40B4-BE49-F238E27FC236}">
                <a16:creationId xmlns:a16="http://schemas.microsoft.com/office/drawing/2014/main" id="{9D2117C7-29FB-4C09-A725-C4F0BC3525BD}"/>
              </a:ext>
            </a:extLst>
          </p:cNvPr>
          <p:cNvSpPr txBox="1">
            <a:spLocks noChangeArrowheads="1"/>
          </p:cNvSpPr>
          <p:nvPr/>
        </p:nvSpPr>
        <p:spPr bwMode="auto">
          <a:xfrm>
            <a:off x="4661059" y="4002558"/>
            <a:ext cx="90170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b="0" dirty="0">
                <a:solidFill>
                  <a:schemeClr val="tx1"/>
                </a:solidFill>
              </a:rPr>
              <a:t>完成</a:t>
            </a:r>
          </a:p>
          <a:p>
            <a:pPr algn="ctr" eaLnBrk="1" hangingPunct="1">
              <a:buClrTx/>
              <a:buSzTx/>
              <a:buFontTx/>
              <a:buNone/>
            </a:pPr>
            <a:r>
              <a:rPr lang="zh-CN" altLang="en-US" sz="2400" b="0" dirty="0">
                <a:solidFill>
                  <a:schemeClr val="tx1"/>
                </a:solidFill>
              </a:rPr>
              <a:t>一条</a:t>
            </a:r>
          </a:p>
          <a:p>
            <a:pPr algn="ctr" eaLnBrk="1" hangingPunct="1">
              <a:buClrTx/>
              <a:buSzTx/>
              <a:buFontTx/>
              <a:buNone/>
            </a:pPr>
            <a:r>
              <a:rPr lang="zh-CN" altLang="en-US" sz="2400" b="0" dirty="0">
                <a:solidFill>
                  <a:schemeClr val="tx1"/>
                </a:solidFill>
              </a:rPr>
              <a:t>指令</a:t>
            </a:r>
          </a:p>
        </p:txBody>
      </p:sp>
    </p:spTree>
    <p:extLst>
      <p:ext uri="{BB962C8B-B14F-4D97-AF65-F5344CB8AC3E}">
        <p14:creationId xmlns:p14="http://schemas.microsoft.com/office/powerpoint/2010/main" val="162933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par>
                          <p:cTn id="13" fill="hold">
                            <p:stCondLst>
                              <p:cond delay="500"/>
                            </p:stCondLst>
                            <p:childTnLst>
                              <p:par>
                                <p:cTn id="14" presetID="16" presetClass="entr" presetSubtype="42"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arn(outHorizontal)">
                                      <p:cBhvr>
                                        <p:cTn id="16" dur="500"/>
                                        <p:tgtEl>
                                          <p:spTgt spid="32"/>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par>
                          <p:cTn id="25" fill="hold">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 grpId="0" autoUpdateAnimBg="0"/>
      <p:bldP spid="20" grpId="0" autoUpdateAnimBg="0"/>
      <p:bldP spid="21" grpId="0" autoUpdateAnimBg="0"/>
      <p:bldP spid="22" grpId="0" autoUpdateAnimBg="0"/>
      <p:bldP spid="24" grpId="0" autoUpdateAnimBg="0"/>
      <p:bldP spid="32" grpId="0" animBg="1"/>
      <p:bldP spid="3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15</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chemeClr val="tx1"/>
                </a:solidFill>
              </a:rPr>
              <a:t>存储器</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8" name="Rectangle 19">
            <a:extLst>
              <a:ext uri="{FF2B5EF4-FFF2-40B4-BE49-F238E27FC236}">
                <a16:creationId xmlns:a16="http://schemas.microsoft.com/office/drawing/2014/main" id="{EEE45B01-C317-2641-B8C4-A949386A53B9}"/>
              </a:ext>
            </a:extLst>
          </p:cNvPr>
          <p:cNvSpPr>
            <a:spLocks noChangeArrowheads="1"/>
          </p:cNvSpPr>
          <p:nvPr/>
        </p:nvSpPr>
        <p:spPr bwMode="auto">
          <a:xfrm>
            <a:off x="7051002" y="1581759"/>
            <a:ext cx="3209906" cy="3709854"/>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9" name="Rectangle 20">
            <a:extLst>
              <a:ext uri="{FF2B5EF4-FFF2-40B4-BE49-F238E27FC236}">
                <a16:creationId xmlns:a16="http://schemas.microsoft.com/office/drawing/2014/main" id="{54305163-8A7B-AC49-B4B9-25682374E01C}"/>
              </a:ext>
            </a:extLst>
          </p:cNvPr>
          <p:cNvSpPr>
            <a:spLocks noChangeArrowheads="1"/>
          </p:cNvSpPr>
          <p:nvPr/>
        </p:nvSpPr>
        <p:spPr bwMode="auto">
          <a:xfrm>
            <a:off x="7060063" y="4770440"/>
            <a:ext cx="3144213" cy="42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主存储器</a:t>
            </a:r>
          </a:p>
        </p:txBody>
      </p:sp>
      <p:sp>
        <p:nvSpPr>
          <p:cNvPr id="11" name="Rectangle 22">
            <a:extLst>
              <a:ext uri="{FF2B5EF4-FFF2-40B4-BE49-F238E27FC236}">
                <a16:creationId xmlns:a16="http://schemas.microsoft.com/office/drawing/2014/main" id="{2E23CA3E-9074-6642-B9B6-5FE6FBC4F580}"/>
              </a:ext>
            </a:extLst>
          </p:cNvPr>
          <p:cNvSpPr>
            <a:spLocks noChangeArrowheads="1"/>
          </p:cNvSpPr>
          <p:nvPr/>
        </p:nvSpPr>
        <p:spPr bwMode="auto">
          <a:xfrm>
            <a:off x="7329632" y="1861959"/>
            <a:ext cx="2505403" cy="1171238"/>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0" name="Text Box 21">
            <a:extLst>
              <a:ext uri="{FF2B5EF4-FFF2-40B4-BE49-F238E27FC236}">
                <a16:creationId xmlns:a16="http://schemas.microsoft.com/office/drawing/2014/main" id="{04C41241-1D04-684B-A42A-E1FAD9C68E79}"/>
              </a:ext>
            </a:extLst>
          </p:cNvPr>
          <p:cNvSpPr txBox="1">
            <a:spLocks noChangeArrowheads="1"/>
          </p:cNvSpPr>
          <p:nvPr/>
        </p:nvSpPr>
        <p:spPr bwMode="auto">
          <a:xfrm>
            <a:off x="7329632" y="2133754"/>
            <a:ext cx="2505403" cy="51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存储体</a:t>
            </a:r>
          </a:p>
        </p:txBody>
      </p:sp>
      <p:sp>
        <p:nvSpPr>
          <p:cNvPr id="12" name="Text Box 23">
            <a:extLst>
              <a:ext uri="{FF2B5EF4-FFF2-40B4-BE49-F238E27FC236}">
                <a16:creationId xmlns:a16="http://schemas.microsoft.com/office/drawing/2014/main" id="{20473AE6-17BA-224D-8243-EE09C7300276}"/>
              </a:ext>
            </a:extLst>
          </p:cNvPr>
          <p:cNvSpPr txBox="1">
            <a:spLocks noChangeArrowheads="1"/>
          </p:cNvSpPr>
          <p:nvPr/>
        </p:nvSpPr>
        <p:spPr bwMode="auto">
          <a:xfrm>
            <a:off x="7218924" y="3435688"/>
            <a:ext cx="13131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000" dirty="0">
                <a:solidFill>
                  <a:schemeClr val="tx1"/>
                </a:solidFill>
                <a:latin typeface="+mn-ea"/>
                <a:ea typeface="+mn-ea"/>
              </a:rPr>
              <a:t>内存地址寄存器</a:t>
            </a:r>
            <a:endParaRPr lang="en-US" altLang="zh-CN" sz="2000" dirty="0">
              <a:solidFill>
                <a:schemeClr val="tx1"/>
              </a:solidFill>
              <a:latin typeface="+mn-ea"/>
              <a:ea typeface="+mn-ea"/>
            </a:endParaRPr>
          </a:p>
          <a:p>
            <a:pPr algn="ctr" eaLnBrk="1" hangingPunct="1">
              <a:buClrTx/>
              <a:buSzTx/>
              <a:buFontTx/>
              <a:buNone/>
            </a:pPr>
            <a:r>
              <a:rPr lang="zh-CN" altLang="en-US" sz="2000" dirty="0">
                <a:solidFill>
                  <a:schemeClr val="tx1"/>
                </a:solidFill>
                <a:latin typeface="+mn-ea"/>
                <a:ea typeface="+mn-ea"/>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MAR</a:t>
            </a:r>
            <a:r>
              <a:rPr lang="zh-CN" altLang="en-US" sz="2000" dirty="0">
                <a:solidFill>
                  <a:schemeClr val="tx1"/>
                </a:solidFill>
                <a:latin typeface="+mn-ea"/>
                <a:ea typeface="+mn-ea"/>
              </a:rPr>
              <a:t>）</a:t>
            </a:r>
            <a:endParaRPr lang="en-US" altLang="zh-CN" sz="2000" dirty="0">
              <a:solidFill>
                <a:schemeClr val="tx1"/>
              </a:solidFill>
              <a:latin typeface="+mn-ea"/>
              <a:ea typeface="+mn-ea"/>
            </a:endParaRPr>
          </a:p>
        </p:txBody>
      </p:sp>
      <p:sp>
        <p:nvSpPr>
          <p:cNvPr id="17" name="AutoShape 62">
            <a:extLst>
              <a:ext uri="{FF2B5EF4-FFF2-40B4-BE49-F238E27FC236}">
                <a16:creationId xmlns:a16="http://schemas.microsoft.com/office/drawing/2014/main" id="{9E1C85AD-F5BB-5345-8902-EDD26523D8A9}"/>
              </a:ext>
            </a:extLst>
          </p:cNvPr>
          <p:cNvSpPr>
            <a:spLocks noChangeArrowheads="1"/>
          </p:cNvSpPr>
          <p:nvPr/>
        </p:nvSpPr>
        <p:spPr bwMode="auto">
          <a:xfrm rot="10800000">
            <a:off x="9345716" y="2786978"/>
            <a:ext cx="154844" cy="517301"/>
          </a:xfrm>
          <a:prstGeom prst="upArrow">
            <a:avLst>
              <a:gd name="adj1" fmla="val 49454"/>
              <a:gd name="adj2" fmla="val 85718"/>
            </a:avLst>
          </a:prstGeom>
          <a:solidFill>
            <a:schemeClr val="tx1"/>
          </a:solidFill>
          <a:ln w="38100">
            <a:solidFill>
              <a:schemeClr val="tx1"/>
            </a:solidFill>
            <a:miter lim="800000"/>
            <a:headEnd/>
            <a:tailEnd/>
          </a:ln>
        </p:spPr>
        <p:txBody>
          <a:bodyPr wrap="squar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21" name="Rectangle 11">
            <a:extLst>
              <a:ext uri="{FF2B5EF4-FFF2-40B4-BE49-F238E27FC236}">
                <a16:creationId xmlns:a16="http://schemas.microsoft.com/office/drawing/2014/main" id="{C8E5DF64-EB95-0945-B705-CF7408446B30}"/>
              </a:ext>
            </a:extLst>
          </p:cNvPr>
          <p:cNvSpPr>
            <a:spLocks noChangeArrowheads="1"/>
          </p:cNvSpPr>
          <p:nvPr/>
        </p:nvSpPr>
        <p:spPr bwMode="auto">
          <a:xfrm>
            <a:off x="7211867" y="3363454"/>
            <a:ext cx="1319172" cy="1221686"/>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18" name="AutoShape 62">
            <a:extLst>
              <a:ext uri="{FF2B5EF4-FFF2-40B4-BE49-F238E27FC236}">
                <a16:creationId xmlns:a16="http://schemas.microsoft.com/office/drawing/2014/main" id="{D6C90D5C-E826-F344-AAB8-5F094CB770B7}"/>
              </a:ext>
            </a:extLst>
          </p:cNvPr>
          <p:cNvSpPr>
            <a:spLocks noChangeArrowheads="1"/>
          </p:cNvSpPr>
          <p:nvPr/>
        </p:nvSpPr>
        <p:spPr bwMode="auto">
          <a:xfrm>
            <a:off x="7869435" y="2778226"/>
            <a:ext cx="154844" cy="517301"/>
          </a:xfrm>
          <a:prstGeom prst="upArrow">
            <a:avLst>
              <a:gd name="adj1" fmla="val 49454"/>
              <a:gd name="adj2" fmla="val 85718"/>
            </a:avLst>
          </a:prstGeom>
          <a:solidFill>
            <a:schemeClr val="tx1"/>
          </a:solidFill>
          <a:ln w="38100">
            <a:solidFill>
              <a:schemeClr val="tx1"/>
            </a:solidFill>
            <a:miter lim="800000"/>
            <a:headEnd/>
            <a:tailEnd/>
          </a:ln>
        </p:spPr>
        <p:txBody>
          <a:bodyPr wrap="squar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9" name="AutoShape 62">
            <a:extLst>
              <a:ext uri="{FF2B5EF4-FFF2-40B4-BE49-F238E27FC236}">
                <a16:creationId xmlns:a16="http://schemas.microsoft.com/office/drawing/2014/main" id="{286245A4-C6C4-9246-95DC-517D1DE51CB6}"/>
              </a:ext>
            </a:extLst>
          </p:cNvPr>
          <p:cNvSpPr>
            <a:spLocks noChangeArrowheads="1"/>
          </p:cNvSpPr>
          <p:nvPr/>
        </p:nvSpPr>
        <p:spPr bwMode="auto">
          <a:xfrm rot="5400000">
            <a:off x="6890451" y="3770013"/>
            <a:ext cx="160785" cy="498178"/>
          </a:xfrm>
          <a:prstGeom prst="upArrow">
            <a:avLst>
              <a:gd name="adj1" fmla="val 49454"/>
              <a:gd name="adj2" fmla="val 85718"/>
            </a:avLst>
          </a:prstGeom>
          <a:solidFill>
            <a:schemeClr val="tx1"/>
          </a:solidFill>
          <a:ln w="38100">
            <a:solidFill>
              <a:schemeClr val="tx1"/>
            </a:solidFill>
            <a:miter lim="800000"/>
            <a:headEnd/>
            <a:tailEnd/>
          </a:ln>
        </p:spPr>
        <p:txBody>
          <a:bodyPr wrap="squar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20" name="AutoShape 62">
            <a:extLst>
              <a:ext uri="{FF2B5EF4-FFF2-40B4-BE49-F238E27FC236}">
                <a16:creationId xmlns:a16="http://schemas.microsoft.com/office/drawing/2014/main" id="{944C3692-C396-554E-B4A0-7C35FBA501C7}"/>
              </a:ext>
            </a:extLst>
          </p:cNvPr>
          <p:cNvSpPr>
            <a:spLocks noChangeArrowheads="1"/>
          </p:cNvSpPr>
          <p:nvPr/>
        </p:nvSpPr>
        <p:spPr bwMode="auto">
          <a:xfrm rot="5400000">
            <a:off x="10264591" y="3829578"/>
            <a:ext cx="160785" cy="498178"/>
          </a:xfrm>
          <a:prstGeom prst="upArrow">
            <a:avLst>
              <a:gd name="adj1" fmla="val 49454"/>
              <a:gd name="adj2" fmla="val 85718"/>
            </a:avLst>
          </a:prstGeom>
          <a:solidFill>
            <a:schemeClr val="tx1"/>
          </a:solidFill>
          <a:ln w="38100">
            <a:solidFill>
              <a:schemeClr val="tx1"/>
            </a:solidFill>
            <a:miter lim="800000"/>
            <a:headEnd/>
            <a:tailEnd/>
          </a:ln>
        </p:spPr>
        <p:txBody>
          <a:bodyPr wrap="squar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23" name="Rectangle 11">
            <a:extLst>
              <a:ext uri="{FF2B5EF4-FFF2-40B4-BE49-F238E27FC236}">
                <a16:creationId xmlns:a16="http://schemas.microsoft.com/office/drawing/2014/main" id="{26332262-7FAB-DF4F-8DB4-D01D84F3B933}"/>
              </a:ext>
            </a:extLst>
          </p:cNvPr>
          <p:cNvSpPr>
            <a:spLocks noChangeArrowheads="1"/>
          </p:cNvSpPr>
          <p:nvPr/>
        </p:nvSpPr>
        <p:spPr bwMode="auto">
          <a:xfrm>
            <a:off x="8823487" y="3357533"/>
            <a:ext cx="1319172" cy="1227607"/>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24" name="Text Box 23">
            <a:extLst>
              <a:ext uri="{FF2B5EF4-FFF2-40B4-BE49-F238E27FC236}">
                <a16:creationId xmlns:a16="http://schemas.microsoft.com/office/drawing/2014/main" id="{5E2CCA83-DDC2-364B-A749-B2FDE693BE59}"/>
              </a:ext>
            </a:extLst>
          </p:cNvPr>
          <p:cNvSpPr txBox="1">
            <a:spLocks noChangeArrowheads="1"/>
          </p:cNvSpPr>
          <p:nvPr/>
        </p:nvSpPr>
        <p:spPr bwMode="auto">
          <a:xfrm>
            <a:off x="8858156" y="3435688"/>
            <a:ext cx="128450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000" dirty="0">
                <a:solidFill>
                  <a:schemeClr val="tx1"/>
                </a:solidFill>
                <a:latin typeface="+mn-ea"/>
                <a:ea typeface="+mn-ea"/>
              </a:rPr>
              <a:t>内存数据寄存器</a:t>
            </a:r>
            <a:endParaRPr lang="en-US" altLang="zh-CN" sz="2000" dirty="0">
              <a:solidFill>
                <a:schemeClr val="tx1"/>
              </a:solidFill>
              <a:latin typeface="+mn-ea"/>
              <a:ea typeface="+mn-ea"/>
            </a:endParaRPr>
          </a:p>
          <a:p>
            <a:pPr algn="ctr" eaLnBrk="1" hangingPunct="1">
              <a:buClrTx/>
              <a:buSzTx/>
              <a:buFontTx/>
              <a:buNone/>
            </a:pPr>
            <a:r>
              <a:rPr lang="en-US" altLang="zh-CN" sz="2000" dirty="0">
                <a:solidFill>
                  <a:schemeClr val="tx1"/>
                </a:solidFill>
                <a:latin typeface="+mn-ea"/>
                <a:ea typeface="+mn-ea"/>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MDR</a:t>
            </a:r>
            <a:r>
              <a:rPr lang="en-US" altLang="zh-CN" sz="2000" dirty="0">
                <a:solidFill>
                  <a:schemeClr val="tx1"/>
                </a:solidFill>
                <a:latin typeface="+mn-ea"/>
                <a:ea typeface="+mn-ea"/>
              </a:rPr>
              <a:t>)</a:t>
            </a:r>
          </a:p>
        </p:txBody>
      </p:sp>
      <p:sp>
        <p:nvSpPr>
          <p:cNvPr id="25" name="文本框 24">
            <a:extLst>
              <a:ext uri="{FF2B5EF4-FFF2-40B4-BE49-F238E27FC236}">
                <a16:creationId xmlns:a16="http://schemas.microsoft.com/office/drawing/2014/main" id="{E5D0DDD2-D30F-3143-AD6C-C8B00D6622D8}"/>
              </a:ext>
            </a:extLst>
          </p:cNvPr>
          <p:cNvSpPr txBox="1"/>
          <p:nvPr/>
        </p:nvSpPr>
        <p:spPr>
          <a:xfrm>
            <a:off x="498541" y="3469448"/>
            <a:ext cx="946902" cy="400110"/>
          </a:xfrm>
          <a:prstGeom prst="rect">
            <a:avLst/>
          </a:prstGeom>
          <a:noFill/>
        </p:spPr>
        <p:txBody>
          <a:bodyPr wrap="square">
            <a:spAutoFit/>
          </a:bodyPr>
          <a:lstStyle/>
          <a:p>
            <a:r>
              <a:rPr lang="zh-CN" altLang="en-US" sz="2000" dirty="0">
                <a:latin typeface="+mn-ea"/>
              </a:rPr>
              <a:t>存储器</a:t>
            </a:r>
          </a:p>
        </p:txBody>
      </p:sp>
      <p:sp>
        <p:nvSpPr>
          <p:cNvPr id="26" name="左大括号 25">
            <a:extLst>
              <a:ext uri="{FF2B5EF4-FFF2-40B4-BE49-F238E27FC236}">
                <a16:creationId xmlns:a16="http://schemas.microsoft.com/office/drawing/2014/main" id="{F0F1C324-2757-8347-AC93-14D0F372B692}"/>
              </a:ext>
            </a:extLst>
          </p:cNvPr>
          <p:cNvSpPr/>
          <p:nvPr/>
        </p:nvSpPr>
        <p:spPr>
          <a:xfrm>
            <a:off x="1471075" y="2596288"/>
            <a:ext cx="389610" cy="222127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D411F4F0-2098-904A-B09E-4A5D65BF2358}"/>
              </a:ext>
            </a:extLst>
          </p:cNvPr>
          <p:cNvSpPr txBox="1"/>
          <p:nvPr/>
        </p:nvSpPr>
        <p:spPr>
          <a:xfrm>
            <a:off x="1860685" y="2398204"/>
            <a:ext cx="1733792" cy="646331"/>
          </a:xfrm>
          <a:prstGeom prst="rect">
            <a:avLst/>
          </a:prstGeom>
          <a:noFill/>
        </p:spPr>
        <p:txBody>
          <a:bodyPr wrap="square">
            <a:spAutoFit/>
          </a:bodyPr>
          <a:lstStyle/>
          <a:p>
            <a:r>
              <a:rPr lang="zh-CN" altLang="en-US" dirty="0">
                <a:solidFill>
                  <a:srgbClr val="FF0000"/>
                </a:solidFill>
                <a:latin typeface="+mn-ea"/>
              </a:rPr>
              <a:t>内部存储器</a:t>
            </a:r>
            <a:endParaRPr lang="en-US" altLang="zh-CN" dirty="0">
              <a:solidFill>
                <a:srgbClr val="FF0000"/>
              </a:solidFill>
              <a:latin typeface="+mn-ea"/>
            </a:endParaRPr>
          </a:p>
          <a:p>
            <a:r>
              <a:rPr lang="zh-CN" altLang="en-US" dirty="0">
                <a:solidFill>
                  <a:srgbClr val="FF0000"/>
                </a:solidFill>
                <a:latin typeface="+mn-ea"/>
              </a:rPr>
              <a:t>（主存储器）</a:t>
            </a:r>
          </a:p>
        </p:txBody>
      </p:sp>
      <p:sp>
        <p:nvSpPr>
          <p:cNvPr id="28" name="文本框 27">
            <a:extLst>
              <a:ext uri="{FF2B5EF4-FFF2-40B4-BE49-F238E27FC236}">
                <a16:creationId xmlns:a16="http://schemas.microsoft.com/office/drawing/2014/main" id="{74BD384D-7749-6443-9859-650DB2D53CD2}"/>
              </a:ext>
            </a:extLst>
          </p:cNvPr>
          <p:cNvSpPr txBox="1"/>
          <p:nvPr/>
        </p:nvSpPr>
        <p:spPr>
          <a:xfrm>
            <a:off x="1872560" y="4576723"/>
            <a:ext cx="1413691" cy="369332"/>
          </a:xfrm>
          <a:prstGeom prst="rect">
            <a:avLst/>
          </a:prstGeom>
          <a:noFill/>
        </p:spPr>
        <p:txBody>
          <a:bodyPr wrap="square">
            <a:spAutoFit/>
          </a:bodyPr>
          <a:lstStyle/>
          <a:p>
            <a:r>
              <a:rPr lang="zh-CN" altLang="en-US" dirty="0">
                <a:latin typeface="+mn-ea"/>
              </a:rPr>
              <a:t>外部存储器</a:t>
            </a:r>
          </a:p>
        </p:txBody>
      </p:sp>
      <p:sp>
        <p:nvSpPr>
          <p:cNvPr id="29" name="左大括号 28">
            <a:extLst>
              <a:ext uri="{FF2B5EF4-FFF2-40B4-BE49-F238E27FC236}">
                <a16:creationId xmlns:a16="http://schemas.microsoft.com/office/drawing/2014/main" id="{A3A85FA1-4549-2E4C-894D-9392EBD27562}"/>
              </a:ext>
            </a:extLst>
          </p:cNvPr>
          <p:cNvSpPr/>
          <p:nvPr/>
        </p:nvSpPr>
        <p:spPr>
          <a:xfrm>
            <a:off x="3199797" y="1728270"/>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7CB1FFE5-8A8F-9248-B835-782A001EF181}"/>
              </a:ext>
            </a:extLst>
          </p:cNvPr>
          <p:cNvSpPr txBox="1"/>
          <p:nvPr/>
        </p:nvSpPr>
        <p:spPr>
          <a:xfrm>
            <a:off x="3589407" y="1581759"/>
            <a:ext cx="1733792" cy="369332"/>
          </a:xfrm>
          <a:prstGeom prst="rect">
            <a:avLst/>
          </a:prstGeom>
          <a:noFill/>
        </p:spPr>
        <p:txBody>
          <a:bodyPr wrap="square">
            <a:spAutoFit/>
          </a:bodyPr>
          <a:lstStyle/>
          <a:p>
            <a:r>
              <a:rPr lang="zh-CN" altLang="en-US" dirty="0">
                <a:latin typeface="+mn-ea"/>
              </a:rPr>
              <a:t>只读存储器</a:t>
            </a:r>
          </a:p>
        </p:txBody>
      </p:sp>
      <p:sp>
        <p:nvSpPr>
          <p:cNvPr id="34" name="文本框 33">
            <a:extLst>
              <a:ext uri="{FF2B5EF4-FFF2-40B4-BE49-F238E27FC236}">
                <a16:creationId xmlns:a16="http://schemas.microsoft.com/office/drawing/2014/main" id="{051B7272-467F-504F-BC92-2E35EBA8AE70}"/>
              </a:ext>
            </a:extLst>
          </p:cNvPr>
          <p:cNvSpPr txBox="1"/>
          <p:nvPr/>
        </p:nvSpPr>
        <p:spPr>
          <a:xfrm>
            <a:off x="3589407" y="3172791"/>
            <a:ext cx="2032651" cy="369332"/>
          </a:xfrm>
          <a:prstGeom prst="rect">
            <a:avLst/>
          </a:prstGeom>
          <a:noFill/>
        </p:spPr>
        <p:txBody>
          <a:bodyPr wrap="square">
            <a:spAutoFit/>
          </a:bodyPr>
          <a:lstStyle/>
          <a:p>
            <a:r>
              <a:rPr lang="zh-CN" altLang="en-US" dirty="0">
                <a:latin typeface="+mn-ea"/>
              </a:rPr>
              <a:t>随机存取存储器</a:t>
            </a:r>
          </a:p>
        </p:txBody>
      </p:sp>
      <p:sp>
        <p:nvSpPr>
          <p:cNvPr id="35" name="左大括号 34">
            <a:extLst>
              <a:ext uri="{FF2B5EF4-FFF2-40B4-BE49-F238E27FC236}">
                <a16:creationId xmlns:a16="http://schemas.microsoft.com/office/drawing/2014/main" id="{C1BC8007-D58C-1F42-AC29-E2263BDCDFE1}"/>
              </a:ext>
            </a:extLst>
          </p:cNvPr>
          <p:cNvSpPr/>
          <p:nvPr/>
        </p:nvSpPr>
        <p:spPr>
          <a:xfrm>
            <a:off x="3214472" y="3926449"/>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61C3186-E0EA-6B45-B91A-0487EA6C43E9}"/>
              </a:ext>
            </a:extLst>
          </p:cNvPr>
          <p:cNvSpPr txBox="1"/>
          <p:nvPr/>
        </p:nvSpPr>
        <p:spPr>
          <a:xfrm>
            <a:off x="3604082" y="3847633"/>
            <a:ext cx="1733792" cy="369332"/>
          </a:xfrm>
          <a:prstGeom prst="rect">
            <a:avLst/>
          </a:prstGeom>
          <a:noFill/>
        </p:spPr>
        <p:txBody>
          <a:bodyPr wrap="square">
            <a:spAutoFit/>
          </a:bodyPr>
          <a:lstStyle/>
          <a:p>
            <a:r>
              <a:rPr lang="en-US" altLang="zh-CN" dirty="0">
                <a:latin typeface="+mn-ea"/>
              </a:rPr>
              <a:t>U</a:t>
            </a:r>
            <a:r>
              <a:rPr lang="zh-CN" altLang="en-US" dirty="0">
                <a:latin typeface="+mn-ea"/>
              </a:rPr>
              <a:t>盘</a:t>
            </a:r>
          </a:p>
        </p:txBody>
      </p:sp>
      <p:sp>
        <p:nvSpPr>
          <p:cNvPr id="37" name="文本框 36">
            <a:extLst>
              <a:ext uri="{FF2B5EF4-FFF2-40B4-BE49-F238E27FC236}">
                <a16:creationId xmlns:a16="http://schemas.microsoft.com/office/drawing/2014/main" id="{B01DC131-AC6B-8B47-9F92-76D9EC5C82E5}"/>
              </a:ext>
            </a:extLst>
          </p:cNvPr>
          <p:cNvSpPr txBox="1"/>
          <p:nvPr/>
        </p:nvSpPr>
        <p:spPr>
          <a:xfrm>
            <a:off x="3577578" y="4560496"/>
            <a:ext cx="1413691" cy="369332"/>
          </a:xfrm>
          <a:prstGeom prst="rect">
            <a:avLst/>
          </a:prstGeom>
          <a:noFill/>
        </p:spPr>
        <p:txBody>
          <a:bodyPr wrap="square">
            <a:spAutoFit/>
          </a:bodyPr>
          <a:lstStyle/>
          <a:p>
            <a:r>
              <a:rPr lang="zh-CN" altLang="en-US" dirty="0">
                <a:latin typeface="+mn-ea"/>
              </a:rPr>
              <a:t>固态硬盘</a:t>
            </a:r>
          </a:p>
        </p:txBody>
      </p:sp>
      <p:sp>
        <p:nvSpPr>
          <p:cNvPr id="38" name="文本框 37">
            <a:extLst>
              <a:ext uri="{FF2B5EF4-FFF2-40B4-BE49-F238E27FC236}">
                <a16:creationId xmlns:a16="http://schemas.microsoft.com/office/drawing/2014/main" id="{45C1370C-9AA4-9046-81AC-A28B039F88B7}"/>
              </a:ext>
            </a:extLst>
          </p:cNvPr>
          <p:cNvSpPr txBox="1"/>
          <p:nvPr/>
        </p:nvSpPr>
        <p:spPr>
          <a:xfrm>
            <a:off x="3589407" y="4215808"/>
            <a:ext cx="1733792" cy="369332"/>
          </a:xfrm>
          <a:prstGeom prst="rect">
            <a:avLst/>
          </a:prstGeom>
          <a:noFill/>
        </p:spPr>
        <p:txBody>
          <a:bodyPr wrap="square">
            <a:spAutoFit/>
          </a:bodyPr>
          <a:lstStyle/>
          <a:p>
            <a:r>
              <a:rPr lang="zh-CN" altLang="en-US" dirty="0">
                <a:latin typeface="+mn-ea"/>
              </a:rPr>
              <a:t>机械硬盘</a:t>
            </a:r>
          </a:p>
        </p:txBody>
      </p:sp>
      <p:sp>
        <p:nvSpPr>
          <p:cNvPr id="39" name="文本框 38">
            <a:extLst>
              <a:ext uri="{FF2B5EF4-FFF2-40B4-BE49-F238E27FC236}">
                <a16:creationId xmlns:a16="http://schemas.microsoft.com/office/drawing/2014/main" id="{630B1844-3101-9045-AAF8-97BEC82F37FE}"/>
              </a:ext>
            </a:extLst>
          </p:cNvPr>
          <p:cNvSpPr txBox="1"/>
          <p:nvPr/>
        </p:nvSpPr>
        <p:spPr>
          <a:xfrm>
            <a:off x="3589407" y="4922247"/>
            <a:ext cx="1413691" cy="369332"/>
          </a:xfrm>
          <a:prstGeom prst="rect">
            <a:avLst/>
          </a:prstGeom>
          <a:noFill/>
        </p:spPr>
        <p:txBody>
          <a:bodyPr wrap="square">
            <a:spAutoFit/>
          </a:bodyPr>
          <a:lstStyle/>
          <a:p>
            <a:r>
              <a:rPr lang="zh-CN" altLang="en-US" dirty="0">
                <a:latin typeface="+mn-ea"/>
              </a:rPr>
              <a:t>光盘存储器</a:t>
            </a:r>
          </a:p>
        </p:txBody>
      </p:sp>
      <p:sp>
        <p:nvSpPr>
          <p:cNvPr id="40" name="文本框 39">
            <a:extLst>
              <a:ext uri="{FF2B5EF4-FFF2-40B4-BE49-F238E27FC236}">
                <a16:creationId xmlns:a16="http://schemas.microsoft.com/office/drawing/2014/main" id="{6277C525-73AD-9B44-AB73-3B7F358D3154}"/>
              </a:ext>
            </a:extLst>
          </p:cNvPr>
          <p:cNvSpPr txBox="1"/>
          <p:nvPr/>
        </p:nvSpPr>
        <p:spPr>
          <a:xfrm>
            <a:off x="3579134" y="5297655"/>
            <a:ext cx="1413691" cy="369332"/>
          </a:xfrm>
          <a:prstGeom prst="rect">
            <a:avLst/>
          </a:prstGeom>
          <a:noFill/>
        </p:spPr>
        <p:txBody>
          <a:bodyPr wrap="square">
            <a:spAutoFit/>
          </a:bodyPr>
          <a:lstStyle/>
          <a:p>
            <a:r>
              <a:rPr lang="zh-CN" altLang="en-US" dirty="0">
                <a:latin typeface="+mn-ea"/>
              </a:rPr>
              <a:t>软盘存储器</a:t>
            </a:r>
          </a:p>
        </p:txBody>
      </p:sp>
    </p:spTree>
    <p:extLst>
      <p:ext uri="{BB962C8B-B14F-4D97-AF65-F5344CB8AC3E}">
        <p14:creationId xmlns:p14="http://schemas.microsoft.com/office/powerpoint/2010/main" val="352245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18" grpId="0" animBg="1"/>
      <p:bldP spid="19" grpId="0" animBg="1"/>
      <p:bldP spid="20" grpId="0" animBg="1"/>
      <p:bldP spid="23" grpId="0" animBg="1"/>
      <p:bldP spid="24" grpId="0"/>
      <p:bldP spid="25" grpId="0"/>
      <p:bldP spid="26" grpId="0" animBg="1"/>
      <p:bldP spid="27" grpId="0"/>
      <p:bldP spid="28" grpId="0"/>
      <p:bldP spid="29" grpId="0" animBg="1"/>
      <p:bldP spid="31" grpId="0"/>
      <p:bldP spid="34" grpId="0"/>
      <p:bldP spid="35" grpId="0" animBg="1"/>
      <p:bldP spid="36" grpId="0"/>
      <p:bldP spid="37" grpId="0"/>
      <p:bldP spid="38" grpId="0"/>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040AE-5DE9-4BCA-837E-E082B8541988}"/>
              </a:ext>
            </a:extLst>
          </p:cNvPr>
          <p:cNvSpPr>
            <a:spLocks noGrp="1"/>
          </p:cNvSpPr>
          <p:nvPr>
            <p:ph type="title"/>
          </p:nvPr>
        </p:nvSpPr>
        <p:spPr/>
        <p:txBody>
          <a:bodyPr>
            <a:normAutofit/>
          </a:bodyPr>
          <a:lstStyle/>
          <a:p>
            <a:r>
              <a:rPr lang="zh-CN" altLang="en-US" dirty="0"/>
              <a:t>指令和数据</a:t>
            </a:r>
          </a:p>
        </p:txBody>
      </p:sp>
      <p:sp>
        <p:nvSpPr>
          <p:cNvPr id="3" name="灯片编号占位符 2">
            <a:extLst>
              <a:ext uri="{FF2B5EF4-FFF2-40B4-BE49-F238E27FC236}">
                <a16:creationId xmlns:a16="http://schemas.microsoft.com/office/drawing/2014/main" id="{BD017E3B-41C7-4668-B696-DBC9AD27B9F8}"/>
              </a:ext>
            </a:extLst>
          </p:cNvPr>
          <p:cNvSpPr>
            <a:spLocks noGrp="1"/>
          </p:cNvSpPr>
          <p:nvPr>
            <p:ph type="sldNum" sz="quarter" idx="10"/>
          </p:nvPr>
        </p:nvSpPr>
        <p:spPr/>
        <p:txBody>
          <a:bodyPr/>
          <a:lstStyle/>
          <a:p>
            <a:fld id="{4235D990-D27F-4F2C-9FEA-C8DF9BEEB4E2}" type="slidenum">
              <a:rPr lang="zh-CN" altLang="en-US" smtClean="0"/>
              <a:t>16</a:t>
            </a:fld>
            <a:endParaRPr lang="zh-CN" altLang="en-US"/>
          </a:p>
        </p:txBody>
      </p:sp>
      <p:sp>
        <p:nvSpPr>
          <p:cNvPr id="6" name="Rectangle 3">
            <a:extLst>
              <a:ext uri="{FF2B5EF4-FFF2-40B4-BE49-F238E27FC236}">
                <a16:creationId xmlns:a16="http://schemas.microsoft.com/office/drawing/2014/main" id="{A31987F7-F74F-47DF-8DCB-2CFD02B95E8D}"/>
              </a:ext>
            </a:extLst>
          </p:cNvPr>
          <p:cNvSpPr>
            <a:spLocks noGrp="1" noChangeArrowheads="1"/>
          </p:cNvSpPr>
          <p:nvPr>
            <p:ph idx="1"/>
          </p:nvPr>
        </p:nvSpPr>
        <p:spPr>
          <a:xfrm>
            <a:off x="250825" y="1002767"/>
            <a:ext cx="10569576" cy="2970213"/>
          </a:xfrm>
        </p:spPr>
        <p:txBody>
          <a:bodyPr/>
          <a:lstStyle/>
          <a:p>
            <a:pPr>
              <a:lnSpc>
                <a:spcPct val="120000"/>
              </a:lnSpc>
            </a:pPr>
            <a:r>
              <a:rPr lang="zh-CN" altLang="en-US" sz="2200" dirty="0">
                <a:solidFill>
                  <a:srgbClr val="007635"/>
                </a:solidFill>
                <a:latin typeface="微软雅黑" panose="020B0503020204020204" pitchFamily="34" charset="-122"/>
                <a:ea typeface="微软雅黑" panose="020B0503020204020204" pitchFamily="34" charset="-122"/>
              </a:rPr>
              <a:t>程序启动前</a:t>
            </a:r>
            <a:r>
              <a:rPr lang="zh-CN" altLang="en-US" sz="2200" dirty="0">
                <a:latin typeface="微软雅黑" panose="020B0503020204020204" pitchFamily="34" charset="-122"/>
                <a:ea typeface="微软雅黑" panose="020B0503020204020204" pitchFamily="34" charset="-122"/>
              </a:rPr>
              <a:t>，指令和数据都存放在存储器中，形式上没有差别，都是</a:t>
            </a:r>
            <a:r>
              <a:rPr lang="en-US" altLang="zh-CN" sz="2200" dirty="0">
                <a:latin typeface="微软雅黑" panose="020B0503020204020204" pitchFamily="34" charset="-122"/>
                <a:ea typeface="微软雅黑" panose="020B0503020204020204" pitchFamily="34" charset="-122"/>
              </a:rPr>
              <a:t>0/1</a:t>
            </a:r>
            <a:r>
              <a:rPr lang="zh-CN" altLang="en-US" sz="2200" dirty="0">
                <a:latin typeface="微软雅黑" panose="020B0503020204020204" pitchFamily="34" charset="-122"/>
                <a:ea typeface="微软雅黑" panose="020B0503020204020204" pitchFamily="34" charset="-122"/>
              </a:rPr>
              <a:t>序列</a:t>
            </a:r>
          </a:p>
          <a:p>
            <a:pPr>
              <a:lnSpc>
                <a:spcPct val="120000"/>
              </a:lnSpc>
            </a:pPr>
            <a:r>
              <a:rPr lang="zh-CN" altLang="en-US" sz="2200" dirty="0">
                <a:latin typeface="微软雅黑" panose="020B0503020204020204" pitchFamily="34" charset="-122"/>
                <a:ea typeface="微软雅黑" panose="020B0503020204020204" pitchFamily="34" charset="-122"/>
              </a:rPr>
              <a:t>采用”</a:t>
            </a:r>
            <a:r>
              <a:rPr lang="zh-CN" altLang="en-US" sz="2200" dirty="0">
                <a:solidFill>
                  <a:srgbClr val="FF3300"/>
                </a:solidFill>
                <a:latin typeface="微软雅黑" panose="020B0503020204020204" pitchFamily="34" charset="-122"/>
                <a:ea typeface="微软雅黑" panose="020B0503020204020204" pitchFamily="34" charset="-122"/>
              </a:rPr>
              <a:t>存储程序</a:t>
            </a:r>
            <a:r>
              <a:rPr lang="zh-CN" altLang="en-US" sz="2200" dirty="0">
                <a:latin typeface="微软雅黑" panose="020B0503020204020204" pitchFamily="34" charset="-122"/>
                <a:ea typeface="微软雅黑" panose="020B0503020204020204" pitchFamily="34" charset="-122"/>
              </a:rPr>
              <a:t>“工作方式：</a:t>
            </a:r>
          </a:p>
          <a:p>
            <a:pPr lvl="1">
              <a:lnSpc>
                <a:spcPct val="120000"/>
              </a:lnSpc>
            </a:pPr>
            <a:r>
              <a:rPr lang="zh-CN" altLang="en-US" sz="2200" dirty="0">
                <a:latin typeface="微软雅黑" panose="020B0503020204020204" pitchFamily="34" charset="-122"/>
                <a:ea typeface="微软雅黑" panose="020B0503020204020204" pitchFamily="34" charset="-122"/>
              </a:rPr>
              <a:t>程序由指令组成，程序被启动后，计算机能自动取出一条一条指令执行，在执行过程中无需人的干预。</a:t>
            </a:r>
          </a:p>
          <a:p>
            <a:pPr>
              <a:lnSpc>
                <a:spcPct val="120000"/>
              </a:lnSpc>
            </a:pPr>
            <a:r>
              <a:rPr lang="zh-CN" altLang="en-US" sz="2200" dirty="0">
                <a:solidFill>
                  <a:srgbClr val="007635"/>
                </a:solidFill>
                <a:latin typeface="微软雅黑" panose="020B0503020204020204" pitchFamily="34" charset="-122"/>
                <a:ea typeface="微软雅黑" panose="020B0503020204020204" pitchFamily="34" charset="-122"/>
              </a:rPr>
              <a:t>指令执行过程中</a:t>
            </a:r>
            <a:r>
              <a:rPr lang="zh-CN" altLang="en-US" sz="2200" dirty="0">
                <a:solidFill>
                  <a:srgbClr val="005024"/>
                </a:solidFill>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指令和数据被从存储器取到</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，存放在</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内的寄存器中，指令在</a:t>
            </a:r>
            <a:r>
              <a:rPr lang="en-US" altLang="zh-CN" sz="2200" dirty="0">
                <a:latin typeface="微软雅黑" panose="020B0503020204020204" pitchFamily="34" charset="-122"/>
                <a:ea typeface="微软雅黑" panose="020B0503020204020204" pitchFamily="34" charset="-122"/>
              </a:rPr>
              <a:t>IR</a:t>
            </a:r>
            <a:r>
              <a:rPr lang="zh-CN" altLang="en-US" sz="2200" dirty="0">
                <a:latin typeface="微软雅黑" panose="020B0503020204020204" pitchFamily="34" charset="-122"/>
                <a:ea typeface="微软雅黑" panose="020B0503020204020204" pitchFamily="34" charset="-122"/>
              </a:rPr>
              <a:t>中，数据在</a:t>
            </a:r>
            <a:r>
              <a:rPr lang="en-US" altLang="zh-CN" sz="2200" dirty="0">
                <a:latin typeface="微软雅黑" panose="020B0503020204020204" pitchFamily="34" charset="-122"/>
                <a:ea typeface="微软雅黑" panose="020B0503020204020204" pitchFamily="34" charset="-122"/>
              </a:rPr>
              <a:t>GPR</a:t>
            </a:r>
            <a:r>
              <a:rPr lang="zh-CN" altLang="en-US" sz="2200" dirty="0">
                <a:latin typeface="微软雅黑" panose="020B0503020204020204" pitchFamily="34" charset="-122"/>
                <a:ea typeface="微软雅黑" panose="020B0503020204020204" pitchFamily="34" charset="-122"/>
              </a:rPr>
              <a:t>中。</a:t>
            </a:r>
          </a:p>
        </p:txBody>
      </p:sp>
      <p:sp>
        <p:nvSpPr>
          <p:cNvPr id="7" name="Text Box 4">
            <a:extLst>
              <a:ext uri="{FF2B5EF4-FFF2-40B4-BE49-F238E27FC236}">
                <a16:creationId xmlns:a16="http://schemas.microsoft.com/office/drawing/2014/main" id="{A78AAB69-900D-41A0-93AD-A2A023A66E16}"/>
              </a:ext>
            </a:extLst>
          </p:cNvPr>
          <p:cNvSpPr txBox="1">
            <a:spLocks noChangeArrowheads="1"/>
          </p:cNvSpPr>
          <p:nvPr/>
        </p:nvSpPr>
        <p:spPr bwMode="auto">
          <a:xfrm>
            <a:off x="655926" y="4176379"/>
            <a:ext cx="8505825" cy="2439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200" dirty="0">
                <a:solidFill>
                  <a:srgbClr val="FF3300"/>
                </a:solidFill>
                <a:latin typeface="Arial" panose="020B0604020202020204" pitchFamily="34" charset="0"/>
                <a:ea typeface="微软雅黑" panose="020B0503020204020204" pitchFamily="34" charset="-122"/>
              </a:rPr>
              <a:t>指令中需给出的信息</a:t>
            </a:r>
            <a:r>
              <a:rPr lang="zh-CN" altLang="en-US" sz="2200" dirty="0">
                <a:latin typeface="Arial" panose="020B0604020202020204" pitchFamily="34" charset="0"/>
                <a:ea typeface="微软雅黑" panose="020B0503020204020204" pitchFamily="34" charset="-122"/>
              </a:rPr>
              <a:t>：</a:t>
            </a:r>
          </a:p>
          <a:p>
            <a:pPr eaLnBrk="1" hangingPunct="1">
              <a:spcBef>
                <a:spcPct val="50000"/>
              </a:spcBef>
              <a:buClrTx/>
              <a:buSzTx/>
              <a:buFontTx/>
              <a:buNone/>
            </a:pPr>
            <a:r>
              <a:rPr lang="zh-CN" altLang="en-US" sz="2200" dirty="0">
                <a:solidFill>
                  <a:srgbClr val="3333CC"/>
                </a:solidFill>
                <a:latin typeface="Arial" panose="020B0604020202020204" pitchFamily="34" charset="0"/>
                <a:ea typeface="微软雅黑" panose="020B0503020204020204" pitchFamily="34" charset="-122"/>
              </a:rPr>
              <a:t>操作性质（操作码）</a:t>
            </a:r>
          </a:p>
          <a:p>
            <a:pPr eaLnBrk="1" hangingPunct="1">
              <a:spcBef>
                <a:spcPct val="50000"/>
              </a:spcBef>
              <a:buClrTx/>
              <a:buSzTx/>
              <a:buFontTx/>
              <a:buNone/>
            </a:pPr>
            <a:r>
              <a:rPr lang="zh-CN" altLang="en-US" sz="2200" dirty="0">
                <a:solidFill>
                  <a:srgbClr val="3333CC"/>
                </a:solidFill>
                <a:latin typeface="Arial" panose="020B0604020202020204" pitchFamily="34" charset="0"/>
                <a:ea typeface="微软雅黑" panose="020B0503020204020204" pitchFamily="34" charset="-122"/>
              </a:rPr>
              <a:t>源操作数</a:t>
            </a:r>
            <a:r>
              <a:rPr lang="en-US" altLang="zh-CN" sz="2200" dirty="0">
                <a:solidFill>
                  <a:srgbClr val="3333CC"/>
                </a:solidFill>
                <a:latin typeface="Arial" panose="020B0604020202020204" pitchFamily="34" charset="0"/>
                <a:ea typeface="微软雅黑" panose="020B0503020204020204" pitchFamily="34" charset="-122"/>
              </a:rPr>
              <a:t>1 </a:t>
            </a:r>
            <a:r>
              <a:rPr lang="zh-CN" altLang="en-US" sz="2200" dirty="0">
                <a:latin typeface="Arial" panose="020B0604020202020204" pitchFamily="34" charset="0"/>
                <a:ea typeface="微软雅黑" panose="020B0503020204020204" pitchFamily="34" charset="-122"/>
              </a:rPr>
              <a:t>或</a:t>
            </a:r>
            <a:r>
              <a:rPr lang="en-US" altLang="zh-CN" sz="2200" dirty="0">
                <a:latin typeface="Arial" panose="020B0604020202020204" pitchFamily="34" charset="0"/>
                <a:ea typeface="微软雅黑" panose="020B0503020204020204" pitchFamily="34" charset="-122"/>
              </a:rPr>
              <a:t>/</a:t>
            </a:r>
            <a:r>
              <a:rPr lang="zh-CN" altLang="en-US" sz="2200" dirty="0">
                <a:latin typeface="Arial" panose="020B0604020202020204" pitchFamily="34" charset="0"/>
                <a:ea typeface="微软雅黑" panose="020B0503020204020204" pitchFamily="34" charset="-122"/>
              </a:rPr>
              <a:t>和</a:t>
            </a:r>
            <a:r>
              <a:rPr lang="zh-CN" altLang="en-US" sz="2200" dirty="0">
                <a:solidFill>
                  <a:srgbClr val="3333CC"/>
                </a:solidFill>
                <a:latin typeface="Arial" panose="020B0604020202020204" pitchFamily="34" charset="0"/>
                <a:ea typeface="微软雅黑" panose="020B0503020204020204" pitchFamily="34" charset="-122"/>
              </a:rPr>
              <a:t> 源操作数</a:t>
            </a:r>
            <a:r>
              <a:rPr lang="en-US" altLang="zh-CN" sz="2200" dirty="0">
                <a:solidFill>
                  <a:srgbClr val="3333CC"/>
                </a:solidFill>
                <a:latin typeface="Arial" panose="020B0604020202020204" pitchFamily="34" charset="0"/>
                <a:ea typeface="微软雅黑" panose="020B0503020204020204" pitchFamily="34" charset="-122"/>
              </a:rPr>
              <a:t>2   </a:t>
            </a:r>
            <a:r>
              <a:rPr lang="en-US" altLang="zh-CN" sz="2200" dirty="0">
                <a:solidFill>
                  <a:srgbClr val="007635"/>
                </a:solidFill>
                <a:latin typeface="Arial" panose="020B0604020202020204" pitchFamily="34" charset="0"/>
                <a:ea typeface="微软雅黑" panose="020B0503020204020204" pitchFamily="34" charset="-122"/>
              </a:rPr>
              <a:t> </a:t>
            </a:r>
            <a:r>
              <a:rPr lang="zh-CN" altLang="en-US" sz="2200" dirty="0">
                <a:solidFill>
                  <a:srgbClr val="007635"/>
                </a:solidFill>
                <a:latin typeface="Arial" panose="020B0604020202020204" pitchFamily="34" charset="0"/>
                <a:ea typeface="微软雅黑" panose="020B0503020204020204" pitchFamily="34" charset="-122"/>
              </a:rPr>
              <a:t>（立即数、寄存器编号、</a:t>
            </a:r>
            <a:r>
              <a:rPr lang="zh-CN" altLang="en-US" sz="2200" dirty="0">
                <a:solidFill>
                  <a:srgbClr val="FF3300"/>
                </a:solidFill>
                <a:latin typeface="Arial" panose="020B0604020202020204" pitchFamily="34" charset="0"/>
                <a:ea typeface="微软雅黑" panose="020B0503020204020204" pitchFamily="34" charset="-122"/>
              </a:rPr>
              <a:t>存储地址</a:t>
            </a:r>
            <a:r>
              <a:rPr lang="zh-CN" altLang="en-US" sz="2200" dirty="0">
                <a:solidFill>
                  <a:srgbClr val="007635"/>
                </a:solidFill>
                <a:latin typeface="Arial" panose="020B0604020202020204" pitchFamily="34" charset="0"/>
                <a:ea typeface="微软雅黑" panose="020B0503020204020204" pitchFamily="34" charset="-122"/>
              </a:rPr>
              <a:t>）</a:t>
            </a:r>
          </a:p>
          <a:p>
            <a:pPr eaLnBrk="1" hangingPunct="1">
              <a:spcBef>
                <a:spcPct val="50000"/>
              </a:spcBef>
              <a:buClrTx/>
              <a:buSzTx/>
              <a:buFontTx/>
              <a:buNone/>
            </a:pPr>
            <a:r>
              <a:rPr lang="zh-CN" altLang="en-US" sz="2200" dirty="0">
                <a:solidFill>
                  <a:srgbClr val="3333CC"/>
                </a:solidFill>
                <a:latin typeface="Arial" panose="020B0604020202020204" pitchFamily="34" charset="0"/>
                <a:ea typeface="微软雅黑" panose="020B0503020204020204" pitchFamily="34" charset="-122"/>
              </a:rPr>
              <a:t>目的操作数地址   </a:t>
            </a:r>
            <a:r>
              <a:rPr lang="zh-CN" altLang="en-US" sz="2200" dirty="0">
                <a:solidFill>
                  <a:srgbClr val="007635"/>
                </a:solidFill>
                <a:latin typeface="Arial" panose="020B0604020202020204" pitchFamily="34" charset="0"/>
                <a:ea typeface="微软雅黑" panose="020B0503020204020204" pitchFamily="34" charset="-122"/>
              </a:rPr>
              <a:t>（寄存器编号、</a:t>
            </a:r>
            <a:r>
              <a:rPr lang="zh-CN" altLang="en-US" sz="2200" dirty="0">
                <a:solidFill>
                  <a:srgbClr val="FF3300"/>
                </a:solidFill>
                <a:latin typeface="Arial" panose="020B0604020202020204" pitchFamily="34" charset="0"/>
                <a:ea typeface="微软雅黑" panose="020B0503020204020204" pitchFamily="34" charset="-122"/>
              </a:rPr>
              <a:t>存储地址</a:t>
            </a:r>
            <a:r>
              <a:rPr lang="zh-CN" altLang="en-US" sz="2200" dirty="0">
                <a:solidFill>
                  <a:srgbClr val="007635"/>
                </a:solidFill>
                <a:latin typeface="Arial" panose="020B0604020202020204" pitchFamily="34" charset="0"/>
                <a:ea typeface="微软雅黑" panose="020B0503020204020204" pitchFamily="34" charset="-122"/>
              </a:rPr>
              <a:t>）</a:t>
            </a:r>
          </a:p>
          <a:p>
            <a:pPr eaLnBrk="1" hangingPunct="1">
              <a:spcBef>
                <a:spcPct val="50000"/>
              </a:spcBef>
              <a:buClrTx/>
              <a:buSzTx/>
              <a:buFontTx/>
              <a:buNone/>
            </a:pPr>
            <a:r>
              <a:rPr lang="zh-CN" altLang="en-US" sz="2200" dirty="0">
                <a:latin typeface="Arial" panose="020B0604020202020204" pitchFamily="34" charset="0"/>
                <a:ea typeface="微软雅黑" panose="020B0503020204020204" pitchFamily="34" charset="-122"/>
              </a:rPr>
              <a:t>存储地址的描述与</a:t>
            </a:r>
            <a:r>
              <a:rPr lang="zh-CN" altLang="en-US" sz="2200" dirty="0">
                <a:solidFill>
                  <a:srgbClr val="CC3300"/>
                </a:solidFill>
                <a:latin typeface="Arial" panose="020B0604020202020204" pitchFamily="34" charset="0"/>
                <a:ea typeface="微软雅黑" panose="020B0503020204020204" pitchFamily="34" charset="-122"/>
              </a:rPr>
              <a:t>操作数的数据结构</a:t>
            </a:r>
            <a:r>
              <a:rPr lang="zh-CN" altLang="en-US" sz="2200" dirty="0">
                <a:latin typeface="Arial" panose="020B0604020202020204" pitchFamily="34" charset="0"/>
                <a:ea typeface="微软雅黑" panose="020B0503020204020204" pitchFamily="34" charset="-122"/>
              </a:rPr>
              <a:t>有关！</a:t>
            </a:r>
          </a:p>
        </p:txBody>
      </p:sp>
    </p:spTree>
    <p:extLst>
      <p:ext uri="{BB962C8B-B14F-4D97-AF65-F5344CB8AC3E}">
        <p14:creationId xmlns:p14="http://schemas.microsoft.com/office/powerpoint/2010/main" val="414011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17</a:t>
            </a:fld>
            <a:endParaRPr lang="zh-CN" altLang="en-US"/>
          </a:p>
        </p:txBody>
      </p:sp>
      <p:sp>
        <p:nvSpPr>
          <p:cNvPr id="6" name="Text Box 3">
            <a:extLst>
              <a:ext uri="{FF2B5EF4-FFF2-40B4-BE49-F238E27FC236}">
                <a16:creationId xmlns:a16="http://schemas.microsoft.com/office/drawing/2014/main" id="{6FDB1F66-119C-4450-AF18-3216B0F5DE99}"/>
              </a:ext>
            </a:extLst>
          </p:cNvPr>
          <p:cNvSpPr txBox="1">
            <a:spLocks noChangeArrowheads="1"/>
          </p:cNvSpPr>
          <p:nvPr/>
        </p:nvSpPr>
        <p:spPr bwMode="auto">
          <a:xfrm>
            <a:off x="484332" y="1434585"/>
            <a:ext cx="8848725" cy="4832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rIns="1800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做菜前</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原材料和菜谱都按序放在厨房外的架子上， 每个架子有编号。</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菜谱上信息：原料位置、做法、做好的菜放在哪里等</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a:t>
            </a:r>
            <a:r>
              <a:rPr lang="zh-CN" altLang="en-US" sz="2000">
                <a:solidFill>
                  <a:srgbClr val="005024"/>
                </a:solidFill>
                <a:latin typeface="微软雅黑" panose="020B0503020204020204" pitchFamily="34" charset="-122"/>
                <a:ea typeface="微软雅黑" panose="020B0503020204020204" pitchFamily="34" charset="-122"/>
              </a:rPr>
              <a:t>例如，把</a:t>
            </a:r>
            <a:r>
              <a:rPr lang="en-US" altLang="zh-CN" sz="2000">
                <a:solidFill>
                  <a:srgbClr val="005024"/>
                </a:solidFill>
                <a:latin typeface="微软雅黑" panose="020B0503020204020204" pitchFamily="34" charset="-122"/>
                <a:ea typeface="微软雅黑" panose="020B0503020204020204" pitchFamily="34" charset="-122"/>
              </a:rPr>
              <a:t>10</a:t>
            </a:r>
            <a:r>
              <a:rPr lang="zh-CN" altLang="en-US" sz="2000">
                <a:solidFill>
                  <a:srgbClr val="005024"/>
                </a:solidFill>
                <a:latin typeface="微软雅黑" panose="020B0503020204020204" pitchFamily="34" charset="-122"/>
                <a:ea typeface="微软雅黑" panose="020B0503020204020204" pitchFamily="34" charset="-122"/>
              </a:rPr>
              <a:t>、</a:t>
            </a:r>
            <a:r>
              <a:rPr lang="en-US" altLang="zh-CN" sz="2000">
                <a:solidFill>
                  <a:srgbClr val="005024"/>
                </a:solidFill>
                <a:latin typeface="微软雅黑" panose="020B0503020204020204" pitchFamily="34" charset="-122"/>
                <a:ea typeface="微软雅黑" panose="020B0503020204020204" pitchFamily="34" charset="-122"/>
              </a:rPr>
              <a:t>11</a:t>
            </a:r>
            <a:r>
              <a:rPr lang="zh-CN" altLang="en-US" sz="2000">
                <a:solidFill>
                  <a:srgbClr val="005024"/>
                </a:solidFill>
                <a:latin typeface="微软雅黑" panose="020B0503020204020204" pitchFamily="34" charset="-122"/>
                <a:ea typeface="微软雅黑" panose="020B0503020204020204" pitchFamily="34" charset="-122"/>
              </a:rPr>
              <a:t>号架上的原料一起炒，并装入</a:t>
            </a:r>
            <a:r>
              <a:rPr lang="en-US" altLang="zh-CN" sz="2000">
                <a:solidFill>
                  <a:srgbClr val="005024"/>
                </a:solidFill>
                <a:latin typeface="微软雅黑" panose="020B0503020204020204" pitchFamily="34" charset="-122"/>
                <a:ea typeface="微软雅黑" panose="020B0503020204020204" pitchFamily="34" charset="-122"/>
              </a:rPr>
              <a:t>3</a:t>
            </a:r>
            <a:r>
              <a:rPr lang="zh-CN" altLang="en-US" sz="2000">
                <a:solidFill>
                  <a:srgbClr val="005024"/>
                </a:solidFill>
                <a:latin typeface="微软雅黑" panose="020B0503020204020204" pitchFamily="34" charset="-122"/>
                <a:ea typeface="微软雅黑" panose="020B0503020204020204" pitchFamily="34" charset="-122"/>
              </a:rPr>
              <a:t>号盘</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然后，厨师被告知从第</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个架上指定菜谱开始做</a:t>
            </a:r>
          </a:p>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开始做菜</a:t>
            </a:r>
            <a:endParaRPr lang="zh-CN" altLang="en-US" sz="2000">
              <a:solidFill>
                <a:srgbClr val="008000"/>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第一步：从</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号架上取菜谱</a:t>
            </a:r>
            <a:endParaRPr lang="en-US" altLang="zh-CN" sz="2000">
              <a:solidFill>
                <a:srgbClr val="3333CC"/>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第二步：看菜谱</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第三步：从架上或盘中取原材料</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第四步：洗、切、炒等具体操作</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第五步：装盘或直接送桌</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第六步：算出下一菜谱所在架子号</a:t>
            </a:r>
            <a:r>
              <a:rPr lang="en-US" altLang="zh-CN" sz="2000">
                <a:solidFill>
                  <a:srgbClr val="3333CC"/>
                </a:solidFill>
                <a:latin typeface="微软雅黑" panose="020B0503020204020204" pitchFamily="34" charset="-122"/>
                <a:ea typeface="微软雅黑" panose="020B0503020204020204" pitchFamily="34" charset="-122"/>
              </a:rPr>
              <a:t>6=5+1</a:t>
            </a:r>
            <a:endParaRPr lang="zh-CN" altLang="en-US" sz="2000">
              <a:solidFill>
                <a:srgbClr val="3333CC"/>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a:t>
            </a:r>
            <a:r>
              <a:rPr lang="zh-CN" altLang="en-US" sz="2000">
                <a:solidFill>
                  <a:schemeClr val="tx2"/>
                </a:solidFill>
                <a:latin typeface="微软雅黑" panose="020B0503020204020204" pitchFamily="34" charset="-122"/>
                <a:ea typeface="微软雅黑" panose="020B0503020204020204" pitchFamily="34" charset="-122"/>
              </a:rPr>
              <a:t>继续做下一道菜</a:t>
            </a:r>
            <a:endParaRPr lang="zh-CN" altLang="en-US" sz="2000">
              <a:solidFill>
                <a:srgbClr val="3333CC"/>
              </a:solidFill>
              <a:latin typeface="微软雅黑" panose="020B0503020204020204" pitchFamily="34" charset="-122"/>
              <a:ea typeface="微软雅黑" panose="020B0503020204020204" pitchFamily="34" charset="-122"/>
            </a:endParaRPr>
          </a:p>
        </p:txBody>
      </p:sp>
      <p:sp>
        <p:nvSpPr>
          <p:cNvPr id="7" name="Text Box 4">
            <a:extLst>
              <a:ext uri="{FF2B5EF4-FFF2-40B4-BE49-F238E27FC236}">
                <a16:creationId xmlns:a16="http://schemas.microsoft.com/office/drawing/2014/main" id="{4DF1BCD3-E5FB-4557-8C23-EA22D59DDF43}"/>
              </a:ext>
            </a:extLst>
          </p:cNvPr>
          <p:cNvSpPr txBox="1">
            <a:spLocks noChangeArrowheads="1"/>
          </p:cNvSpPr>
          <p:nvPr/>
        </p:nvSpPr>
        <p:spPr bwMode="auto">
          <a:xfrm>
            <a:off x="2013095" y="1125023"/>
            <a:ext cx="6073775"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400">
                <a:solidFill>
                  <a:srgbClr val="008000"/>
                </a:solidFill>
                <a:latin typeface="微软雅黑" panose="020B0503020204020204" pitchFamily="34" charset="-122"/>
                <a:ea typeface="微软雅黑" panose="020B0503020204020204" pitchFamily="34" charset="-122"/>
              </a:rPr>
              <a:t>厨师做菜：类似“存储程序”工作方式</a:t>
            </a:r>
          </a:p>
        </p:txBody>
      </p:sp>
    </p:spTree>
    <p:extLst>
      <p:ext uri="{BB962C8B-B14F-4D97-AF65-F5344CB8AC3E}">
        <p14:creationId xmlns:p14="http://schemas.microsoft.com/office/powerpoint/2010/main" val="111345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blinds(horizontal)">
                                      <p:cBhvr>
                                        <p:cTn id="11" dur="500"/>
                                        <p:tgtEl>
                                          <p:spTgt spid="6">
                                            <p:txEl>
                                              <p:pRg st="2" end="2"/>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blinds(horizontal)">
                                      <p:cBhvr>
                                        <p:cTn id="15" dur="500"/>
                                        <p:tgtEl>
                                          <p:spTgt spid="6">
                                            <p:txEl>
                                              <p:pRg st="3" end="3"/>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blinds(horizontal)">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blinds(horizontal)">
                                      <p:cBhvr>
                                        <p:cTn id="24" dur="500"/>
                                        <p:tgtEl>
                                          <p:spTgt spid="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blinds(horizontal)">
                                      <p:cBhvr>
                                        <p:cTn id="29" dur="500"/>
                                        <p:tgtEl>
                                          <p:spTgt spid="6">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blinds(horizontal)">
                                      <p:cBhvr>
                                        <p:cTn id="34" dur="500"/>
                                        <p:tgtEl>
                                          <p:spTgt spid="6">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blinds(horizontal)">
                                      <p:cBhvr>
                                        <p:cTn id="39" dur="500"/>
                                        <p:tgtEl>
                                          <p:spTgt spid="6">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6">
                                            <p:txEl>
                                              <p:pRg st="10" end="10"/>
                                            </p:txEl>
                                          </p:spTgt>
                                        </p:tgtEl>
                                        <p:attrNameLst>
                                          <p:attrName>style.visibility</p:attrName>
                                        </p:attrNameLst>
                                      </p:cBhvr>
                                      <p:to>
                                        <p:strVal val="visible"/>
                                      </p:to>
                                    </p:set>
                                    <p:animEffect transition="in" filter="blinds(horizontal)">
                                      <p:cBhvr>
                                        <p:cTn id="44" dur="500"/>
                                        <p:tgtEl>
                                          <p:spTgt spid="6">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blinds(horizontal)">
                                      <p:cBhvr>
                                        <p:cTn id="49" dur="500"/>
                                        <p:tgtEl>
                                          <p:spTgt spid="6">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blinds(horizontal)">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18</a:t>
            </a:fld>
            <a:endParaRPr lang="zh-CN" altLang="en-US"/>
          </a:p>
        </p:txBody>
      </p:sp>
      <p:sp>
        <p:nvSpPr>
          <p:cNvPr id="8" name="Text Box 3">
            <a:extLst>
              <a:ext uri="{FF2B5EF4-FFF2-40B4-BE49-F238E27FC236}">
                <a16:creationId xmlns:a16="http://schemas.microsoft.com/office/drawing/2014/main" id="{3C26AE6D-DE9A-4372-94C6-09F27F4F84B8}"/>
              </a:ext>
            </a:extLst>
          </p:cNvPr>
          <p:cNvSpPr txBox="1">
            <a:spLocks noChangeArrowheads="1"/>
          </p:cNvSpPr>
          <p:nvPr/>
        </p:nvSpPr>
        <p:spPr bwMode="auto">
          <a:xfrm>
            <a:off x="396587" y="1225839"/>
            <a:ext cx="9938905" cy="5140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000" rIns="1800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做菜前</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原材料（</a:t>
            </a:r>
            <a:r>
              <a:rPr lang="zh-CN" altLang="en-US" sz="2000">
                <a:solidFill>
                  <a:srgbClr val="FF3300"/>
                </a:solidFill>
                <a:latin typeface="微软雅黑" panose="020B0503020204020204" pitchFamily="34" charset="-122"/>
                <a:ea typeface="微软雅黑" panose="020B0503020204020204" pitchFamily="34" charset="-122"/>
              </a:rPr>
              <a:t>数据</a:t>
            </a:r>
            <a:r>
              <a:rPr lang="zh-CN" altLang="en-US" sz="2000">
                <a:solidFill>
                  <a:srgbClr val="3333CC"/>
                </a:solidFill>
                <a:latin typeface="微软雅黑" panose="020B0503020204020204" pitchFamily="34" charset="-122"/>
                <a:ea typeface="微软雅黑" panose="020B0503020204020204" pitchFamily="34" charset="-122"/>
              </a:rPr>
              <a:t>）和菜谱（</a:t>
            </a:r>
            <a:r>
              <a:rPr lang="zh-CN" altLang="en-US" sz="2000">
                <a:solidFill>
                  <a:srgbClr val="FF3300"/>
                </a:solidFill>
                <a:latin typeface="微软雅黑" panose="020B0503020204020204" pitchFamily="34" charset="-122"/>
                <a:ea typeface="微软雅黑" panose="020B0503020204020204" pitchFamily="34" charset="-122"/>
              </a:rPr>
              <a:t>指令</a:t>
            </a:r>
            <a:r>
              <a:rPr lang="zh-CN" altLang="en-US" sz="2000">
                <a:solidFill>
                  <a:srgbClr val="3333CC"/>
                </a:solidFill>
                <a:latin typeface="微软雅黑" panose="020B0503020204020204" pitchFamily="34" charset="-122"/>
                <a:ea typeface="微软雅黑" panose="020B0503020204020204" pitchFamily="34" charset="-122"/>
              </a:rPr>
              <a:t>）都</a:t>
            </a:r>
            <a:r>
              <a:rPr lang="zh-CN" altLang="en-US" sz="2000">
                <a:solidFill>
                  <a:srgbClr val="FF3300"/>
                </a:solidFill>
                <a:latin typeface="微软雅黑" panose="020B0503020204020204" pitchFamily="34" charset="-122"/>
                <a:ea typeface="微软雅黑" panose="020B0503020204020204" pitchFamily="34" charset="-122"/>
              </a:rPr>
              <a:t>按序</a:t>
            </a:r>
            <a:r>
              <a:rPr lang="zh-CN" altLang="en-US" sz="2000">
                <a:solidFill>
                  <a:srgbClr val="3333CC"/>
                </a:solidFill>
                <a:latin typeface="微软雅黑" panose="020B0503020204020204" pitchFamily="34" charset="-122"/>
                <a:ea typeface="微软雅黑" panose="020B0503020204020204" pitchFamily="34" charset="-122"/>
              </a:rPr>
              <a:t>放在厨房外的架子（</a:t>
            </a:r>
            <a:r>
              <a:rPr lang="zh-CN" altLang="en-US" sz="2000">
                <a:solidFill>
                  <a:srgbClr val="FF3300"/>
                </a:solidFill>
                <a:latin typeface="微软雅黑" panose="020B0503020204020204" pitchFamily="34" charset="-122"/>
                <a:ea typeface="微软雅黑" panose="020B0503020204020204" pitchFamily="34" charset="-122"/>
              </a:rPr>
              <a:t>存储器</a:t>
            </a:r>
            <a:r>
              <a:rPr lang="zh-CN" altLang="en-US" sz="2000">
                <a:solidFill>
                  <a:srgbClr val="3333CC"/>
                </a:solidFill>
                <a:latin typeface="微软雅黑" panose="020B0503020204020204" pitchFamily="34" charset="-122"/>
                <a:ea typeface="微软雅黑" panose="020B0503020204020204" pitchFamily="34" charset="-122"/>
              </a:rPr>
              <a:t>）上， 每个架子有编号（</a:t>
            </a:r>
            <a:r>
              <a:rPr lang="zh-CN" altLang="en-US" sz="2000">
                <a:solidFill>
                  <a:srgbClr val="FF3300"/>
                </a:solidFill>
                <a:latin typeface="微软雅黑" panose="020B0503020204020204" pitchFamily="34" charset="-122"/>
                <a:ea typeface="微软雅黑" panose="020B0503020204020204" pitchFamily="34" charset="-122"/>
              </a:rPr>
              <a:t>存储单元地址</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菜谱上信息：原料位置、做法、做好的菜放在哪里等</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a:t>
            </a:r>
            <a:r>
              <a:rPr lang="zh-CN" altLang="en-US" sz="2000">
                <a:solidFill>
                  <a:srgbClr val="005024"/>
                </a:solidFill>
                <a:latin typeface="微软雅黑" panose="020B0503020204020204" pitchFamily="34" charset="-122"/>
                <a:ea typeface="微软雅黑" panose="020B0503020204020204" pitchFamily="34" charset="-122"/>
              </a:rPr>
              <a:t>例如，把</a:t>
            </a:r>
            <a:r>
              <a:rPr lang="en-US" altLang="zh-CN" sz="2000">
                <a:solidFill>
                  <a:srgbClr val="005024"/>
                </a:solidFill>
                <a:latin typeface="微软雅黑" panose="020B0503020204020204" pitchFamily="34" charset="-122"/>
                <a:ea typeface="微软雅黑" panose="020B0503020204020204" pitchFamily="34" charset="-122"/>
              </a:rPr>
              <a:t>10</a:t>
            </a:r>
            <a:r>
              <a:rPr lang="zh-CN" altLang="en-US" sz="2000">
                <a:solidFill>
                  <a:srgbClr val="005024"/>
                </a:solidFill>
                <a:latin typeface="微软雅黑" panose="020B0503020204020204" pitchFamily="34" charset="-122"/>
                <a:ea typeface="微软雅黑" panose="020B0503020204020204" pitchFamily="34" charset="-122"/>
              </a:rPr>
              <a:t>、</a:t>
            </a:r>
            <a:r>
              <a:rPr lang="en-US" altLang="zh-CN" sz="2000">
                <a:solidFill>
                  <a:srgbClr val="005024"/>
                </a:solidFill>
                <a:latin typeface="微软雅黑" panose="020B0503020204020204" pitchFamily="34" charset="-122"/>
                <a:ea typeface="微软雅黑" panose="020B0503020204020204" pitchFamily="34" charset="-122"/>
              </a:rPr>
              <a:t>11</a:t>
            </a:r>
            <a:r>
              <a:rPr lang="zh-CN" altLang="en-US" sz="2000">
                <a:solidFill>
                  <a:srgbClr val="005024"/>
                </a:solidFill>
                <a:latin typeface="微软雅黑" panose="020B0503020204020204" pitchFamily="34" charset="-122"/>
                <a:ea typeface="微软雅黑" panose="020B0503020204020204" pitchFamily="34" charset="-122"/>
              </a:rPr>
              <a:t>号架上的原料一起炒，并装入</a:t>
            </a:r>
            <a:r>
              <a:rPr lang="en-US" altLang="zh-CN" sz="2000">
                <a:solidFill>
                  <a:srgbClr val="005024"/>
                </a:solidFill>
                <a:latin typeface="微软雅黑" panose="020B0503020204020204" pitchFamily="34" charset="-122"/>
                <a:ea typeface="微软雅黑" panose="020B0503020204020204" pitchFamily="34" charset="-122"/>
              </a:rPr>
              <a:t>3</a:t>
            </a:r>
            <a:r>
              <a:rPr lang="zh-CN" altLang="en-US" sz="2000">
                <a:solidFill>
                  <a:srgbClr val="005024"/>
                </a:solidFill>
                <a:latin typeface="微软雅黑" panose="020B0503020204020204" pitchFamily="34" charset="-122"/>
                <a:ea typeface="微软雅黑" panose="020B0503020204020204" pitchFamily="34" charset="-122"/>
              </a:rPr>
              <a:t>号盘</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然后，厨师被告知从第</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个架上（</a:t>
            </a:r>
            <a:r>
              <a:rPr lang="zh-CN" altLang="en-US" sz="2000">
                <a:solidFill>
                  <a:srgbClr val="FF3300"/>
                </a:solidFill>
                <a:latin typeface="微软雅黑" panose="020B0503020204020204" pitchFamily="34" charset="-122"/>
                <a:ea typeface="微软雅黑" panose="020B0503020204020204" pitchFamily="34" charset="-122"/>
              </a:rPr>
              <a:t>起始</a:t>
            </a:r>
            <a:r>
              <a:rPr lang="en-US" altLang="zh-CN" sz="2000">
                <a:solidFill>
                  <a:srgbClr val="FF3300"/>
                </a:solidFill>
                <a:latin typeface="微软雅黑" panose="020B0503020204020204" pitchFamily="34" charset="-122"/>
                <a:ea typeface="微软雅黑" panose="020B0503020204020204" pitchFamily="34" charset="-122"/>
              </a:rPr>
              <a:t>PC=5</a:t>
            </a:r>
            <a:r>
              <a:rPr lang="zh-CN" altLang="en-US" sz="2000">
                <a:solidFill>
                  <a:srgbClr val="3333CC"/>
                </a:solidFill>
                <a:latin typeface="微软雅黑" panose="020B0503020204020204" pitchFamily="34" charset="-122"/>
                <a:ea typeface="微软雅黑" panose="020B0503020204020204" pitchFamily="34" charset="-122"/>
              </a:rPr>
              <a:t>）指定菜谱开始做</a:t>
            </a:r>
          </a:p>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开始做菜</a:t>
            </a:r>
            <a:endParaRPr lang="zh-CN" altLang="en-US" sz="2000">
              <a:solidFill>
                <a:srgbClr val="008000"/>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第一步：从</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号架上取菜谱（</a:t>
            </a:r>
            <a:r>
              <a:rPr lang="zh-CN" altLang="en-US" sz="2000">
                <a:solidFill>
                  <a:srgbClr val="FF3300"/>
                </a:solidFill>
                <a:latin typeface="微软雅黑" panose="020B0503020204020204" pitchFamily="34" charset="-122"/>
                <a:ea typeface="微软雅黑" panose="020B0503020204020204" pitchFamily="34" charset="-122"/>
              </a:rPr>
              <a:t>根据</a:t>
            </a:r>
            <a:r>
              <a:rPr lang="en-US" altLang="zh-CN" sz="2000">
                <a:solidFill>
                  <a:srgbClr val="FF3300"/>
                </a:solidFill>
                <a:latin typeface="微软雅黑" panose="020B0503020204020204" pitchFamily="34" charset="-122"/>
                <a:ea typeface="微软雅黑" panose="020B0503020204020204" pitchFamily="34" charset="-122"/>
              </a:rPr>
              <a:t>PC</a:t>
            </a:r>
            <a:r>
              <a:rPr lang="zh-CN" altLang="en-US" sz="2000">
                <a:solidFill>
                  <a:srgbClr val="FF3300"/>
                </a:solidFill>
                <a:latin typeface="微软雅黑" panose="020B0503020204020204" pitchFamily="34" charset="-122"/>
                <a:ea typeface="微软雅黑" panose="020B0503020204020204" pitchFamily="34" charset="-122"/>
              </a:rPr>
              <a:t>取指令</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第二步：看菜谱（</a:t>
            </a:r>
            <a:r>
              <a:rPr lang="zh-CN" altLang="en-US" sz="2000">
                <a:solidFill>
                  <a:srgbClr val="FF3300"/>
                </a:solidFill>
                <a:latin typeface="微软雅黑" panose="020B0503020204020204" pitchFamily="34" charset="-122"/>
                <a:ea typeface="微软雅黑" panose="020B0503020204020204" pitchFamily="34" charset="-122"/>
              </a:rPr>
              <a:t>指令译码</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第三步：从架上或盘中取原材料（</a:t>
            </a:r>
            <a:r>
              <a:rPr lang="zh-CN" altLang="en-US" sz="2000">
                <a:solidFill>
                  <a:srgbClr val="FF3300"/>
                </a:solidFill>
                <a:latin typeface="微软雅黑" panose="020B0503020204020204" pitchFamily="34" charset="-122"/>
                <a:ea typeface="微软雅黑" panose="020B0503020204020204" pitchFamily="34" charset="-122"/>
              </a:rPr>
              <a:t>取操作数</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第四步：洗、切、炒等具体操作（</a:t>
            </a:r>
            <a:r>
              <a:rPr lang="zh-CN" altLang="en-US" sz="2000">
                <a:solidFill>
                  <a:srgbClr val="FF3300"/>
                </a:solidFill>
                <a:latin typeface="微软雅黑" panose="020B0503020204020204" pitchFamily="34" charset="-122"/>
                <a:ea typeface="微软雅黑" panose="020B0503020204020204" pitchFamily="34" charset="-122"/>
              </a:rPr>
              <a:t>指令执行</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第五步：装盘或直接送桌（</a:t>
            </a:r>
            <a:r>
              <a:rPr lang="zh-CN" altLang="en-US" sz="2000">
                <a:solidFill>
                  <a:srgbClr val="FF3300"/>
                </a:solidFill>
                <a:latin typeface="微软雅黑" panose="020B0503020204020204" pitchFamily="34" charset="-122"/>
                <a:ea typeface="微软雅黑" panose="020B0503020204020204" pitchFamily="34" charset="-122"/>
              </a:rPr>
              <a:t>回写结果</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第六步：算出下一菜谱所在架子号</a:t>
            </a:r>
            <a:r>
              <a:rPr lang="en-US" altLang="zh-CN" sz="2000">
                <a:solidFill>
                  <a:srgbClr val="3333CC"/>
                </a:solidFill>
                <a:latin typeface="微软雅黑" panose="020B0503020204020204" pitchFamily="34" charset="-122"/>
                <a:ea typeface="微软雅黑" panose="020B0503020204020204" pitchFamily="34" charset="-122"/>
              </a:rPr>
              <a:t>6=5+1</a:t>
            </a:r>
            <a:r>
              <a:rPr lang="zh-CN" altLang="en-US" sz="2000">
                <a:solidFill>
                  <a:srgbClr val="3333CC"/>
                </a:solidFill>
                <a:latin typeface="微软雅黑" panose="020B0503020204020204" pitchFamily="34" charset="-122"/>
                <a:ea typeface="微软雅黑" panose="020B0503020204020204" pitchFamily="34" charset="-122"/>
              </a:rPr>
              <a:t>（</a:t>
            </a:r>
            <a:r>
              <a:rPr lang="zh-CN" altLang="en-US" sz="2000">
                <a:solidFill>
                  <a:srgbClr val="FF3300"/>
                </a:solidFill>
                <a:latin typeface="微软雅黑" panose="020B0503020204020204" pitchFamily="34" charset="-122"/>
                <a:ea typeface="微软雅黑" panose="020B0503020204020204" pitchFamily="34" charset="-122"/>
              </a:rPr>
              <a:t>修改</a:t>
            </a:r>
            <a:r>
              <a:rPr lang="en-US" altLang="zh-CN" sz="2000">
                <a:solidFill>
                  <a:srgbClr val="FF3300"/>
                </a:solidFill>
                <a:latin typeface="微软雅黑" panose="020B0503020204020204" pitchFamily="34" charset="-122"/>
                <a:ea typeface="微软雅黑" panose="020B0503020204020204" pitchFamily="34" charset="-122"/>
              </a:rPr>
              <a:t>PC</a:t>
            </a:r>
            <a:r>
              <a:rPr lang="zh-CN" altLang="en-US" sz="2000">
                <a:solidFill>
                  <a:srgbClr val="FF3300"/>
                </a:solidFill>
                <a:latin typeface="微软雅黑" panose="020B0503020204020204" pitchFamily="34" charset="-122"/>
                <a:ea typeface="微软雅黑" panose="020B0503020204020204" pitchFamily="34" charset="-122"/>
              </a:rPr>
              <a:t>的值</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a:t>
            </a:r>
            <a:r>
              <a:rPr lang="zh-CN" altLang="en-US" sz="2000">
                <a:solidFill>
                  <a:schemeClr val="tx2"/>
                </a:solidFill>
                <a:latin typeface="微软雅黑" panose="020B0503020204020204" pitchFamily="34" charset="-122"/>
                <a:ea typeface="微软雅黑" panose="020B0503020204020204" pitchFamily="34" charset="-122"/>
              </a:rPr>
              <a:t>继续做下一道菜（</a:t>
            </a:r>
            <a:r>
              <a:rPr lang="zh-CN" altLang="en-US" sz="2000">
                <a:solidFill>
                  <a:srgbClr val="FF3300"/>
                </a:solidFill>
                <a:latin typeface="微软雅黑" panose="020B0503020204020204" pitchFamily="34" charset="-122"/>
                <a:ea typeface="微软雅黑" panose="020B0503020204020204" pitchFamily="34" charset="-122"/>
              </a:rPr>
              <a:t>执行下一条指令</a:t>
            </a:r>
            <a:r>
              <a:rPr lang="zh-CN" altLang="en-US" sz="2000">
                <a:solidFill>
                  <a:schemeClr val="tx2"/>
                </a:solidFill>
                <a:latin typeface="微软雅黑" panose="020B0503020204020204" pitchFamily="34" charset="-122"/>
                <a:ea typeface="微软雅黑" panose="020B0503020204020204" pitchFamily="34" charset="-122"/>
              </a:rPr>
              <a:t>）</a:t>
            </a:r>
            <a:endParaRPr lang="zh-CN" altLang="en-US" sz="2000">
              <a:solidFill>
                <a:srgbClr val="33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603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blinds(horizontal)">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blinds(horizontal)">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blinds(horizontal)">
                                      <p:cBhvr>
                                        <p:cTn id="25" dur="500"/>
                                        <p:tgtEl>
                                          <p:spTgt spid="8">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blinds(horizontal)">
                                      <p:cBhvr>
                                        <p:cTn id="30" dur="500"/>
                                        <p:tgtEl>
                                          <p:spTgt spid="8">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blinds(horizontal)">
                                      <p:cBhvr>
                                        <p:cTn id="35" dur="500"/>
                                        <p:tgtEl>
                                          <p:spTgt spid="8">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Effect transition="in" filter="blinds(horizontal)">
                                      <p:cBhvr>
                                        <p:cTn id="40" dur="500"/>
                                        <p:tgtEl>
                                          <p:spTgt spid="8">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
                                            <p:txEl>
                                              <p:pRg st="10" end="10"/>
                                            </p:txEl>
                                          </p:spTgt>
                                        </p:tgtEl>
                                        <p:attrNameLst>
                                          <p:attrName>style.visibility</p:attrName>
                                        </p:attrNameLst>
                                      </p:cBhvr>
                                      <p:to>
                                        <p:strVal val="visible"/>
                                      </p:to>
                                    </p:set>
                                    <p:animEffect transition="in" filter="blinds(horizontal)">
                                      <p:cBhvr>
                                        <p:cTn id="45" dur="500"/>
                                        <p:tgtEl>
                                          <p:spTgt spid="8">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8">
                                            <p:txEl>
                                              <p:pRg st="11" end="11"/>
                                            </p:txEl>
                                          </p:spTgt>
                                        </p:tgtEl>
                                        <p:attrNameLst>
                                          <p:attrName>style.visibility</p:attrName>
                                        </p:attrNameLst>
                                      </p:cBhvr>
                                      <p:to>
                                        <p:strVal val="visible"/>
                                      </p:to>
                                    </p:set>
                                    <p:animEffect transition="in" filter="blinds(horizontal)">
                                      <p:cBhvr>
                                        <p:cTn id="50" dur="500"/>
                                        <p:tgtEl>
                                          <p:spTgt spid="8">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8">
                                            <p:txEl>
                                              <p:pRg st="12" end="12"/>
                                            </p:txEl>
                                          </p:spTgt>
                                        </p:tgtEl>
                                        <p:attrNameLst>
                                          <p:attrName>style.visibility</p:attrName>
                                        </p:attrNameLst>
                                      </p:cBhvr>
                                      <p:to>
                                        <p:strVal val="visible"/>
                                      </p:to>
                                    </p:set>
                                    <p:animEffect transition="in" filter="blinds(horizontal)">
                                      <p:cBhvr>
                                        <p:cTn id="55"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19</a:t>
            </a:fld>
            <a:endParaRPr lang="zh-CN" altLang="en-US"/>
          </a:p>
        </p:txBody>
      </p:sp>
      <p:sp>
        <p:nvSpPr>
          <p:cNvPr id="5" name="Text Box 3">
            <a:extLst>
              <a:ext uri="{FF2B5EF4-FFF2-40B4-BE49-F238E27FC236}">
                <a16:creationId xmlns:a16="http://schemas.microsoft.com/office/drawing/2014/main" id="{2436DDD2-AD8E-4A60-A4F6-3AF6BFAA143F}"/>
              </a:ext>
            </a:extLst>
          </p:cNvPr>
          <p:cNvSpPr txBox="1">
            <a:spLocks noChangeArrowheads="1"/>
          </p:cNvSpPr>
          <p:nvPr/>
        </p:nvSpPr>
        <p:spPr bwMode="auto">
          <a:xfrm>
            <a:off x="1235653" y="1236330"/>
            <a:ext cx="8893175" cy="4270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buClrTx/>
              <a:buSzTx/>
              <a:buFontTx/>
              <a:buNone/>
            </a:pPr>
            <a:r>
              <a:rPr lang="zh-CN" altLang="en-US" sz="2200" dirty="0">
                <a:latin typeface="微软雅黑" panose="020B0503020204020204" pitchFamily="34" charset="-122"/>
                <a:ea typeface="微软雅黑" panose="020B0503020204020204" pitchFamily="34" charset="-122"/>
              </a:rPr>
              <a:t>如果你知道厨师是如何做菜的，你就已经知道计算机是如何工作的！</a:t>
            </a:r>
            <a:endParaRPr lang="zh-CN" altLang="en-US" sz="2200" dirty="0">
              <a:solidFill>
                <a:srgbClr val="3333CC"/>
              </a:solidFill>
              <a:latin typeface="微软雅黑" panose="020B0503020204020204" pitchFamily="34" charset="-122"/>
              <a:ea typeface="微软雅黑" panose="020B0503020204020204" pitchFamily="34" charset="-122"/>
            </a:endParaRPr>
          </a:p>
        </p:txBody>
      </p:sp>
      <p:sp>
        <p:nvSpPr>
          <p:cNvPr id="6" name="Text Box 6">
            <a:extLst>
              <a:ext uri="{FF2B5EF4-FFF2-40B4-BE49-F238E27FC236}">
                <a16:creationId xmlns:a16="http://schemas.microsoft.com/office/drawing/2014/main" id="{DE099E29-0A18-4E3C-8E38-B324258B085F}"/>
              </a:ext>
            </a:extLst>
          </p:cNvPr>
          <p:cNvSpPr txBox="1">
            <a:spLocks noChangeArrowheads="1"/>
          </p:cNvSpPr>
          <p:nvPr/>
        </p:nvSpPr>
        <p:spPr bwMode="auto">
          <a:xfrm>
            <a:off x="1596016" y="2690480"/>
            <a:ext cx="1484312" cy="466725"/>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7" name="Rectangle 7">
            <a:extLst>
              <a:ext uri="{FF2B5EF4-FFF2-40B4-BE49-F238E27FC236}">
                <a16:creationId xmlns:a16="http://schemas.microsoft.com/office/drawing/2014/main" id="{D84BF95D-C8A5-4226-98AC-2C6F443B702D}"/>
              </a:ext>
            </a:extLst>
          </p:cNvPr>
          <p:cNvSpPr>
            <a:spLocks noChangeArrowheads="1"/>
          </p:cNvSpPr>
          <p:nvPr/>
        </p:nvSpPr>
        <p:spPr bwMode="auto">
          <a:xfrm>
            <a:off x="1280103" y="2241217"/>
            <a:ext cx="4949825" cy="4230688"/>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9" name="Text Box 8">
            <a:extLst>
              <a:ext uri="{FF2B5EF4-FFF2-40B4-BE49-F238E27FC236}">
                <a16:creationId xmlns:a16="http://schemas.microsoft.com/office/drawing/2014/main" id="{21D78893-A994-4A67-A3A5-ACFDD81639CB}"/>
              </a:ext>
            </a:extLst>
          </p:cNvPr>
          <p:cNvSpPr txBox="1">
            <a:spLocks noChangeArrowheads="1"/>
          </p:cNvSpPr>
          <p:nvPr/>
        </p:nvSpPr>
        <p:spPr bwMode="auto">
          <a:xfrm>
            <a:off x="1505528" y="2241217"/>
            <a:ext cx="854075"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10" name="Text Box 9">
            <a:extLst>
              <a:ext uri="{FF2B5EF4-FFF2-40B4-BE49-F238E27FC236}">
                <a16:creationId xmlns:a16="http://schemas.microsoft.com/office/drawing/2014/main" id="{B1E23C74-1C80-4EDC-9A54-2F07FEDEC506}"/>
              </a:ext>
            </a:extLst>
          </p:cNvPr>
          <p:cNvSpPr txBox="1">
            <a:spLocks noChangeArrowheads="1"/>
          </p:cNvSpPr>
          <p:nvPr/>
        </p:nvSpPr>
        <p:spPr bwMode="auto">
          <a:xfrm>
            <a:off x="3620078" y="2780967"/>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    PC</a:t>
            </a:r>
          </a:p>
        </p:txBody>
      </p:sp>
      <p:sp>
        <p:nvSpPr>
          <p:cNvPr id="11" name="Text Box 10">
            <a:extLst>
              <a:ext uri="{FF2B5EF4-FFF2-40B4-BE49-F238E27FC236}">
                <a16:creationId xmlns:a16="http://schemas.microsoft.com/office/drawing/2014/main" id="{AE410170-8F10-4362-B382-78AB19E7D9CF}"/>
              </a:ext>
            </a:extLst>
          </p:cNvPr>
          <p:cNvSpPr txBox="1">
            <a:spLocks noChangeArrowheads="1"/>
          </p:cNvSpPr>
          <p:nvPr/>
        </p:nvSpPr>
        <p:spPr bwMode="auto">
          <a:xfrm>
            <a:off x="9316028" y="3141330"/>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eaLnBrk="1" hangingPunct="1">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12" name="AutoShape 11">
            <a:extLst>
              <a:ext uri="{FF2B5EF4-FFF2-40B4-BE49-F238E27FC236}">
                <a16:creationId xmlns:a16="http://schemas.microsoft.com/office/drawing/2014/main" id="{41174243-77F5-4647-B3B2-DFEF4AFECF1C}"/>
              </a:ext>
            </a:extLst>
          </p:cNvPr>
          <p:cNvSpPr>
            <a:spLocks noChangeArrowheads="1"/>
          </p:cNvSpPr>
          <p:nvPr/>
        </p:nvSpPr>
        <p:spPr bwMode="auto">
          <a:xfrm>
            <a:off x="8904866" y="3501692"/>
            <a:ext cx="360362" cy="223838"/>
          </a:xfrm>
          <a:prstGeom prst="leftRightArrow">
            <a:avLst>
              <a:gd name="adj1" fmla="val 50000"/>
              <a:gd name="adj2" fmla="val 32198"/>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lgn="ctr" eaLnBrk="1" hangingPunct="1">
              <a:spcBef>
                <a:spcPct val="0"/>
              </a:spcBef>
              <a:buClrTx/>
              <a:buSzTx/>
              <a:buFontTx/>
              <a:buNone/>
            </a:pPr>
            <a:endParaRPr lang="zh-CN" altLang="en-US" sz="1800">
              <a:solidFill>
                <a:srgbClr val="CC3300"/>
              </a:solidFill>
              <a:latin typeface="微软雅黑" panose="020B0503020204020204" pitchFamily="34" charset="-122"/>
              <a:ea typeface="微软雅黑" panose="020B0503020204020204" pitchFamily="34" charset="-122"/>
            </a:endParaRPr>
          </a:p>
        </p:txBody>
      </p:sp>
      <p:sp>
        <p:nvSpPr>
          <p:cNvPr id="13" name="Text Box 12">
            <a:extLst>
              <a:ext uri="{FF2B5EF4-FFF2-40B4-BE49-F238E27FC236}">
                <a16:creationId xmlns:a16="http://schemas.microsoft.com/office/drawing/2014/main" id="{9BFF0869-E104-4D50-AB08-C28FF4CD46FF}"/>
              </a:ext>
            </a:extLst>
          </p:cNvPr>
          <p:cNvSpPr txBox="1">
            <a:spLocks noChangeArrowheads="1"/>
          </p:cNvSpPr>
          <p:nvPr/>
        </p:nvSpPr>
        <p:spPr bwMode="auto">
          <a:xfrm>
            <a:off x="9316028" y="4536742"/>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eaLnBrk="1" hangingPunct="1">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14" name="AutoShape 13">
            <a:extLst>
              <a:ext uri="{FF2B5EF4-FFF2-40B4-BE49-F238E27FC236}">
                <a16:creationId xmlns:a16="http://schemas.microsoft.com/office/drawing/2014/main" id="{89FC2103-41FD-45E3-8776-4AC2E6FFBF20}"/>
              </a:ext>
            </a:extLst>
          </p:cNvPr>
          <p:cNvSpPr>
            <a:spLocks noChangeArrowheads="1"/>
          </p:cNvSpPr>
          <p:nvPr/>
        </p:nvSpPr>
        <p:spPr bwMode="auto">
          <a:xfrm>
            <a:off x="8860416" y="4806617"/>
            <a:ext cx="404812" cy="225425"/>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15" name="Text Box 14">
            <a:extLst>
              <a:ext uri="{FF2B5EF4-FFF2-40B4-BE49-F238E27FC236}">
                <a16:creationId xmlns:a16="http://schemas.microsoft.com/office/drawing/2014/main" id="{386F9379-17F3-4EE9-B9BA-808B12FF15FA}"/>
              </a:ext>
            </a:extLst>
          </p:cNvPr>
          <p:cNvSpPr txBox="1">
            <a:spLocks noChangeArrowheads="1"/>
          </p:cNvSpPr>
          <p:nvPr/>
        </p:nvSpPr>
        <p:spPr bwMode="auto">
          <a:xfrm>
            <a:off x="4925003" y="2780967"/>
            <a:ext cx="107950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  MAR</a:t>
            </a:r>
          </a:p>
        </p:txBody>
      </p:sp>
      <p:sp>
        <p:nvSpPr>
          <p:cNvPr id="16" name="Text Box 15">
            <a:extLst>
              <a:ext uri="{FF2B5EF4-FFF2-40B4-BE49-F238E27FC236}">
                <a16:creationId xmlns:a16="http://schemas.microsoft.com/office/drawing/2014/main" id="{FCE69BF3-4BA1-4ACE-B26E-6DCD014B41DE}"/>
              </a:ext>
            </a:extLst>
          </p:cNvPr>
          <p:cNvSpPr txBox="1">
            <a:spLocks noChangeArrowheads="1"/>
          </p:cNvSpPr>
          <p:nvPr/>
        </p:nvSpPr>
        <p:spPr bwMode="auto">
          <a:xfrm>
            <a:off x="4971041" y="5795630"/>
            <a:ext cx="107950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chemeClr val="accent2"/>
                </a:solidFill>
                <a:latin typeface="微软雅黑" panose="020B0503020204020204" pitchFamily="34" charset="-122"/>
                <a:ea typeface="微软雅黑" panose="020B0503020204020204" pitchFamily="34" charset="-122"/>
              </a:rPr>
              <a:t>  MDR</a:t>
            </a:r>
          </a:p>
        </p:txBody>
      </p:sp>
      <p:sp>
        <p:nvSpPr>
          <p:cNvPr id="17" name="Line 16">
            <a:extLst>
              <a:ext uri="{FF2B5EF4-FFF2-40B4-BE49-F238E27FC236}">
                <a16:creationId xmlns:a16="http://schemas.microsoft.com/office/drawing/2014/main" id="{BDEB05AF-D904-47E3-BE06-1D8BBC515993}"/>
              </a:ext>
            </a:extLst>
          </p:cNvPr>
          <p:cNvSpPr>
            <a:spLocks noChangeShapeType="1"/>
          </p:cNvSpPr>
          <p:nvPr/>
        </p:nvSpPr>
        <p:spPr bwMode="auto">
          <a:xfrm>
            <a:off x="3080328" y="2960355"/>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7">
            <a:extLst>
              <a:ext uri="{FF2B5EF4-FFF2-40B4-BE49-F238E27FC236}">
                <a16:creationId xmlns:a16="http://schemas.microsoft.com/office/drawing/2014/main" id="{D1C781BC-52A9-494C-BA86-474EF1D33C93}"/>
              </a:ext>
            </a:extLst>
          </p:cNvPr>
          <p:cNvSpPr>
            <a:spLocks noChangeShapeType="1"/>
          </p:cNvSpPr>
          <p:nvPr/>
        </p:nvSpPr>
        <p:spPr bwMode="auto">
          <a:xfrm>
            <a:off x="4655128" y="2960355"/>
            <a:ext cx="271463"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18">
            <a:extLst>
              <a:ext uri="{FF2B5EF4-FFF2-40B4-BE49-F238E27FC236}">
                <a16:creationId xmlns:a16="http://schemas.microsoft.com/office/drawing/2014/main" id="{AE2873D8-7379-4D45-B3FF-CB8C0E006309}"/>
              </a:ext>
            </a:extLst>
          </p:cNvPr>
          <p:cNvSpPr>
            <a:spLocks noChangeShapeType="1"/>
          </p:cNvSpPr>
          <p:nvPr/>
        </p:nvSpPr>
        <p:spPr bwMode="auto">
          <a:xfrm>
            <a:off x="5331403" y="5300330"/>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0" name="Group 19">
            <a:extLst>
              <a:ext uri="{FF2B5EF4-FFF2-40B4-BE49-F238E27FC236}">
                <a16:creationId xmlns:a16="http://schemas.microsoft.com/office/drawing/2014/main" id="{B92EF4F8-29EB-4DD8-BA4F-E5438C62973F}"/>
              </a:ext>
            </a:extLst>
          </p:cNvPr>
          <p:cNvGrpSpPr>
            <a:grpSpLocks/>
          </p:cNvGrpSpPr>
          <p:nvPr/>
        </p:nvGrpSpPr>
        <p:grpSpPr bwMode="auto">
          <a:xfrm>
            <a:off x="3683578" y="3555667"/>
            <a:ext cx="765175" cy="1484313"/>
            <a:chOff x="3135" y="2472"/>
            <a:chExt cx="454" cy="935"/>
          </a:xfrm>
        </p:grpSpPr>
        <p:grpSp>
          <p:nvGrpSpPr>
            <p:cNvPr id="21" name="Group 20">
              <a:extLst>
                <a:ext uri="{FF2B5EF4-FFF2-40B4-BE49-F238E27FC236}">
                  <a16:creationId xmlns:a16="http://schemas.microsoft.com/office/drawing/2014/main" id="{4F35A8D7-FE32-4FAC-9029-05B2DACC155E}"/>
                </a:ext>
              </a:extLst>
            </p:cNvPr>
            <p:cNvGrpSpPr>
              <a:grpSpLocks/>
            </p:cNvGrpSpPr>
            <p:nvPr/>
          </p:nvGrpSpPr>
          <p:grpSpPr bwMode="auto">
            <a:xfrm flipH="1">
              <a:off x="3135" y="2472"/>
              <a:ext cx="454" cy="935"/>
              <a:chOff x="3078" y="2330"/>
              <a:chExt cx="625" cy="1580"/>
            </a:xfrm>
          </p:grpSpPr>
          <p:sp>
            <p:nvSpPr>
              <p:cNvPr id="23" name="Line 12">
                <a:extLst>
                  <a:ext uri="{FF2B5EF4-FFF2-40B4-BE49-F238E27FC236}">
                    <a16:creationId xmlns:a16="http://schemas.microsoft.com/office/drawing/2014/main" id="{6267AAB2-A937-45BF-9BA4-0B27A30BBC94}"/>
                  </a:ext>
                </a:extLst>
              </p:cNvPr>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3">
                <a:extLst>
                  <a:ext uri="{FF2B5EF4-FFF2-40B4-BE49-F238E27FC236}">
                    <a16:creationId xmlns:a16="http://schemas.microsoft.com/office/drawing/2014/main" id="{26783E99-EC55-422E-8330-37C8552A8924}"/>
                  </a:ext>
                </a:extLst>
              </p:cNvPr>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4">
                <a:extLst>
                  <a:ext uri="{FF2B5EF4-FFF2-40B4-BE49-F238E27FC236}">
                    <a16:creationId xmlns:a16="http://schemas.microsoft.com/office/drawing/2014/main" id="{0EACCEDA-793B-4C53-915B-5E0E1931B314}"/>
                  </a:ext>
                </a:extLst>
              </p:cNvPr>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6">
                <a:extLst>
                  <a:ext uri="{FF2B5EF4-FFF2-40B4-BE49-F238E27FC236}">
                    <a16:creationId xmlns:a16="http://schemas.microsoft.com/office/drawing/2014/main" id="{96E2C8AC-8F15-4613-A9E0-9874ED683204}"/>
                  </a:ext>
                </a:extLst>
              </p:cNvPr>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8">
                <a:extLst>
                  <a:ext uri="{FF2B5EF4-FFF2-40B4-BE49-F238E27FC236}">
                    <a16:creationId xmlns:a16="http://schemas.microsoft.com/office/drawing/2014/main" id="{A19D9E76-D6A9-4637-A953-EA44282C3EF7}"/>
                  </a:ext>
                </a:extLst>
              </p:cNvPr>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9">
                <a:extLst>
                  <a:ext uri="{FF2B5EF4-FFF2-40B4-BE49-F238E27FC236}">
                    <a16:creationId xmlns:a16="http://schemas.microsoft.com/office/drawing/2014/main" id="{4C82A45B-87A5-4716-8BD6-F201E790D573}"/>
                  </a:ext>
                </a:extLst>
              </p:cNvPr>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0">
                <a:extLst>
                  <a:ext uri="{FF2B5EF4-FFF2-40B4-BE49-F238E27FC236}">
                    <a16:creationId xmlns:a16="http://schemas.microsoft.com/office/drawing/2014/main" id="{49503BE1-6230-4690-9B27-A69F15D123A0}"/>
                  </a:ext>
                </a:extLst>
              </p:cNvPr>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2">
                <a:extLst>
                  <a:ext uri="{FF2B5EF4-FFF2-40B4-BE49-F238E27FC236}">
                    <a16:creationId xmlns:a16="http://schemas.microsoft.com/office/drawing/2014/main" id="{D0136634-95E9-4F22-A0E3-F060F94E9D8A}"/>
                  </a:ext>
                </a:extLst>
              </p:cNvPr>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 name="Rectangle 25">
              <a:extLst>
                <a:ext uri="{FF2B5EF4-FFF2-40B4-BE49-F238E27FC236}">
                  <a16:creationId xmlns:a16="http://schemas.microsoft.com/office/drawing/2014/main" id="{05DBA79D-943C-45FB-A332-C88294E0A8C2}"/>
                </a:ext>
              </a:extLst>
            </p:cNvPr>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lnSpc>
                  <a:spcPct val="90000"/>
                </a:lnSpc>
                <a:spcBef>
                  <a:spcPct val="0"/>
                </a:spcBef>
                <a:buClrTx/>
                <a:buSzTx/>
                <a:buFontTx/>
                <a:buNone/>
              </a:pPr>
              <a:r>
                <a:rPr lang="en-US" altLang="zh-CN" sz="2400">
                  <a:latin typeface="Arial" panose="020B0604020202020204" pitchFamily="34" charset="0"/>
                  <a:ea typeface="宋体" panose="02010600030101010101" pitchFamily="2" charset="-122"/>
                  <a:cs typeface="Arial" panose="020B0604020202020204" pitchFamily="34" charset="0"/>
                </a:rPr>
                <a:t>ALU</a:t>
              </a:r>
            </a:p>
          </p:txBody>
        </p:sp>
      </p:grpSp>
      <p:grpSp>
        <p:nvGrpSpPr>
          <p:cNvPr id="31" name="Group 30">
            <a:extLst>
              <a:ext uri="{FF2B5EF4-FFF2-40B4-BE49-F238E27FC236}">
                <a16:creationId xmlns:a16="http://schemas.microsoft.com/office/drawing/2014/main" id="{C72CD230-ED48-4E79-BC7B-9ECB2C08A0AC}"/>
              </a:ext>
            </a:extLst>
          </p:cNvPr>
          <p:cNvGrpSpPr>
            <a:grpSpLocks/>
          </p:cNvGrpSpPr>
          <p:nvPr/>
        </p:nvGrpSpPr>
        <p:grpSpPr bwMode="auto">
          <a:xfrm>
            <a:off x="4431291" y="3950955"/>
            <a:ext cx="404812" cy="809625"/>
            <a:chOff x="2030" y="2415"/>
            <a:chExt cx="341" cy="510"/>
          </a:xfrm>
        </p:grpSpPr>
        <p:sp>
          <p:nvSpPr>
            <p:cNvPr id="32" name="Line 31">
              <a:extLst>
                <a:ext uri="{FF2B5EF4-FFF2-40B4-BE49-F238E27FC236}">
                  <a16:creationId xmlns:a16="http://schemas.microsoft.com/office/drawing/2014/main" id="{5A4580EE-2D39-42D6-B8DB-8F54DB42F0AF}"/>
                </a:ext>
              </a:extLst>
            </p:cNvPr>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2">
              <a:extLst>
                <a:ext uri="{FF2B5EF4-FFF2-40B4-BE49-F238E27FC236}">
                  <a16:creationId xmlns:a16="http://schemas.microsoft.com/office/drawing/2014/main" id="{B4AC89DA-F181-4E24-8A10-C71AAB0A887F}"/>
                </a:ext>
              </a:extLst>
            </p:cNvPr>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4" name="Text Box 33">
            <a:extLst>
              <a:ext uri="{FF2B5EF4-FFF2-40B4-BE49-F238E27FC236}">
                <a16:creationId xmlns:a16="http://schemas.microsoft.com/office/drawing/2014/main" id="{692D5CA4-D33A-46B0-9980-D0CDEF3DF63E}"/>
              </a:ext>
            </a:extLst>
          </p:cNvPr>
          <p:cNvSpPr txBox="1">
            <a:spLocks noChangeArrowheads="1"/>
          </p:cNvSpPr>
          <p:nvPr/>
        </p:nvSpPr>
        <p:spPr bwMode="auto">
          <a:xfrm>
            <a:off x="2719966" y="3455655"/>
            <a:ext cx="450850" cy="1625600"/>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标</a:t>
            </a:r>
          </a:p>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志</a:t>
            </a:r>
          </a:p>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寄</a:t>
            </a:r>
          </a:p>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存</a:t>
            </a:r>
          </a:p>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35" name="Line 34">
            <a:extLst>
              <a:ext uri="{FF2B5EF4-FFF2-40B4-BE49-F238E27FC236}">
                <a16:creationId xmlns:a16="http://schemas.microsoft.com/office/drawing/2014/main" id="{A6C6403A-B8FA-4CD3-A315-D7E9490D258D}"/>
              </a:ext>
            </a:extLst>
          </p:cNvPr>
          <p:cNvSpPr>
            <a:spLocks noChangeShapeType="1"/>
          </p:cNvSpPr>
          <p:nvPr/>
        </p:nvSpPr>
        <p:spPr bwMode="auto">
          <a:xfrm flipH="1">
            <a:off x="3170816" y="4041442"/>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6" name="Group 35">
            <a:extLst>
              <a:ext uri="{FF2B5EF4-FFF2-40B4-BE49-F238E27FC236}">
                <a16:creationId xmlns:a16="http://schemas.microsoft.com/office/drawing/2014/main" id="{57CABC37-08D6-47D9-B2AD-0BB3DE2A4401}"/>
              </a:ext>
            </a:extLst>
          </p:cNvPr>
          <p:cNvGrpSpPr>
            <a:grpSpLocks/>
          </p:cNvGrpSpPr>
          <p:nvPr/>
        </p:nvGrpSpPr>
        <p:grpSpPr bwMode="auto">
          <a:xfrm>
            <a:off x="2450091" y="3141330"/>
            <a:ext cx="227012" cy="855662"/>
            <a:chOff x="895" y="1905"/>
            <a:chExt cx="143" cy="539"/>
          </a:xfrm>
        </p:grpSpPr>
        <p:sp>
          <p:nvSpPr>
            <p:cNvPr id="37" name="Line 36">
              <a:extLst>
                <a:ext uri="{FF2B5EF4-FFF2-40B4-BE49-F238E27FC236}">
                  <a16:creationId xmlns:a16="http://schemas.microsoft.com/office/drawing/2014/main" id="{571E23F1-68C4-4970-AB1F-EB66FBE0E4D9}"/>
                </a:ext>
              </a:extLst>
            </p:cNvPr>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37">
              <a:extLst>
                <a:ext uri="{FF2B5EF4-FFF2-40B4-BE49-F238E27FC236}">
                  <a16:creationId xmlns:a16="http://schemas.microsoft.com/office/drawing/2014/main" id="{ADBACFE1-24EB-44E3-A55B-A3A26D73A388}"/>
                </a:ext>
              </a:extLst>
            </p:cNvPr>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9" name="Line 38">
            <a:extLst>
              <a:ext uri="{FF2B5EF4-FFF2-40B4-BE49-F238E27FC236}">
                <a16:creationId xmlns:a16="http://schemas.microsoft.com/office/drawing/2014/main" id="{9E1D35B6-9A4F-4380-8205-0914444E0FD6}"/>
              </a:ext>
            </a:extLst>
          </p:cNvPr>
          <p:cNvSpPr>
            <a:spLocks noChangeShapeType="1"/>
          </p:cNvSpPr>
          <p:nvPr/>
        </p:nvSpPr>
        <p:spPr bwMode="auto">
          <a:xfrm flipV="1">
            <a:off x="5466341" y="3185780"/>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40" name="Group 39">
            <a:extLst>
              <a:ext uri="{FF2B5EF4-FFF2-40B4-BE49-F238E27FC236}">
                <a16:creationId xmlns:a16="http://schemas.microsoft.com/office/drawing/2014/main" id="{7D651B3D-53DD-42B9-B000-C72D7FA2ABB1}"/>
              </a:ext>
            </a:extLst>
          </p:cNvPr>
          <p:cNvGrpSpPr>
            <a:grpSpLocks/>
          </p:cNvGrpSpPr>
          <p:nvPr/>
        </p:nvGrpSpPr>
        <p:grpSpPr bwMode="auto">
          <a:xfrm>
            <a:off x="3440691" y="4398630"/>
            <a:ext cx="1530350" cy="1487487"/>
            <a:chOff x="1576" y="2924"/>
            <a:chExt cx="964" cy="937"/>
          </a:xfrm>
        </p:grpSpPr>
        <p:sp>
          <p:nvSpPr>
            <p:cNvPr id="41" name="Line 40">
              <a:extLst>
                <a:ext uri="{FF2B5EF4-FFF2-40B4-BE49-F238E27FC236}">
                  <a16:creationId xmlns:a16="http://schemas.microsoft.com/office/drawing/2014/main" id="{56DA3D5C-8D08-4D6E-9D61-F6EC5E7FD39F}"/>
                </a:ext>
              </a:extLst>
            </p:cNvPr>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1">
              <a:extLst>
                <a:ext uri="{FF2B5EF4-FFF2-40B4-BE49-F238E27FC236}">
                  <a16:creationId xmlns:a16="http://schemas.microsoft.com/office/drawing/2014/main" id="{82D22371-0933-4F1E-B7E2-3C579798808A}"/>
                </a:ext>
              </a:extLst>
            </p:cNvPr>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2">
              <a:extLst>
                <a:ext uri="{FF2B5EF4-FFF2-40B4-BE49-F238E27FC236}">
                  <a16:creationId xmlns:a16="http://schemas.microsoft.com/office/drawing/2014/main" id="{D3EF9D2F-4D72-4C82-9743-F0435E2DB0AB}"/>
                </a:ext>
              </a:extLst>
            </p:cNvPr>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4" name="Group 43">
            <a:extLst>
              <a:ext uri="{FF2B5EF4-FFF2-40B4-BE49-F238E27FC236}">
                <a16:creationId xmlns:a16="http://schemas.microsoft.com/office/drawing/2014/main" id="{9447D61F-3103-40D4-8E4A-BA180ED1DB31}"/>
              </a:ext>
            </a:extLst>
          </p:cNvPr>
          <p:cNvGrpSpPr>
            <a:grpSpLocks/>
          </p:cNvGrpSpPr>
          <p:nvPr/>
        </p:nvGrpSpPr>
        <p:grpSpPr bwMode="auto">
          <a:xfrm>
            <a:off x="4296353" y="5165392"/>
            <a:ext cx="493713" cy="719138"/>
            <a:chOff x="2115" y="3405"/>
            <a:chExt cx="311" cy="453"/>
          </a:xfrm>
        </p:grpSpPr>
        <p:sp>
          <p:nvSpPr>
            <p:cNvPr id="45" name="Line 44">
              <a:extLst>
                <a:ext uri="{FF2B5EF4-FFF2-40B4-BE49-F238E27FC236}">
                  <a16:creationId xmlns:a16="http://schemas.microsoft.com/office/drawing/2014/main" id="{3581F7AC-E1BB-459B-950A-7EA5FBD1517F}"/>
                </a:ext>
              </a:extLst>
            </p:cNvPr>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5">
              <a:extLst>
                <a:ext uri="{FF2B5EF4-FFF2-40B4-BE49-F238E27FC236}">
                  <a16:creationId xmlns:a16="http://schemas.microsoft.com/office/drawing/2014/main" id="{18F8425B-600B-4D42-8A1A-F469DE3B401B}"/>
                </a:ext>
              </a:extLst>
            </p:cNvPr>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 name="Group 46">
            <a:extLst>
              <a:ext uri="{FF2B5EF4-FFF2-40B4-BE49-F238E27FC236}">
                <a16:creationId xmlns:a16="http://schemas.microsoft.com/office/drawing/2014/main" id="{DA3B0991-70FA-41FB-9573-7074FE5BFEBC}"/>
              </a:ext>
            </a:extLst>
          </p:cNvPr>
          <p:cNvGrpSpPr>
            <a:grpSpLocks/>
          </p:cNvGrpSpPr>
          <p:nvPr/>
        </p:nvGrpSpPr>
        <p:grpSpPr bwMode="auto">
          <a:xfrm>
            <a:off x="2089728" y="3182605"/>
            <a:ext cx="4725988" cy="2298700"/>
            <a:chOff x="725" y="2158"/>
            <a:chExt cx="2977" cy="1448"/>
          </a:xfrm>
        </p:grpSpPr>
        <p:sp>
          <p:nvSpPr>
            <p:cNvPr id="48" name="Line 47">
              <a:extLst>
                <a:ext uri="{FF2B5EF4-FFF2-40B4-BE49-F238E27FC236}">
                  <a16:creationId xmlns:a16="http://schemas.microsoft.com/office/drawing/2014/main" id="{D08E9FCF-8014-4A60-9748-8B229E51A2D8}"/>
                </a:ext>
              </a:extLst>
            </p:cNvPr>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Line 48">
              <a:extLst>
                <a:ext uri="{FF2B5EF4-FFF2-40B4-BE49-F238E27FC236}">
                  <a16:creationId xmlns:a16="http://schemas.microsoft.com/office/drawing/2014/main" id="{6B817B91-1558-440B-ABE4-5BF78C34974D}"/>
                </a:ext>
              </a:extLst>
            </p:cNvPr>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49">
              <a:extLst>
                <a:ext uri="{FF2B5EF4-FFF2-40B4-BE49-F238E27FC236}">
                  <a16:creationId xmlns:a16="http://schemas.microsoft.com/office/drawing/2014/main" id="{9210DE92-0D19-489D-9095-7E057921B93B}"/>
                </a:ext>
              </a:extLst>
            </p:cNvPr>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1" name="Text Box 50">
            <a:extLst>
              <a:ext uri="{FF2B5EF4-FFF2-40B4-BE49-F238E27FC236}">
                <a16:creationId xmlns:a16="http://schemas.microsoft.com/office/drawing/2014/main" id="{AC9F42AF-C891-4F0A-A888-D50437EF3C30}"/>
              </a:ext>
            </a:extLst>
          </p:cNvPr>
          <p:cNvSpPr txBox="1">
            <a:spLocks noChangeArrowheads="1"/>
          </p:cNvSpPr>
          <p:nvPr/>
        </p:nvSpPr>
        <p:spPr bwMode="auto">
          <a:xfrm>
            <a:off x="1596016" y="5841667"/>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FF3300"/>
                </a:solidFill>
                <a:latin typeface="微软雅黑" panose="020B0503020204020204" pitchFamily="34" charset="-122"/>
                <a:ea typeface="微软雅黑" panose="020B0503020204020204" pitchFamily="34" charset="-122"/>
              </a:rPr>
              <a:t>    </a:t>
            </a:r>
            <a:r>
              <a:rPr lang="en-US" altLang="zh-CN" sz="1800">
                <a:solidFill>
                  <a:schemeClr val="hlink"/>
                </a:solidFill>
                <a:latin typeface="微软雅黑" panose="020B0503020204020204" pitchFamily="34" charset="-122"/>
                <a:ea typeface="微软雅黑" panose="020B0503020204020204" pitchFamily="34" charset="-122"/>
              </a:rPr>
              <a:t>IR</a:t>
            </a:r>
          </a:p>
        </p:txBody>
      </p:sp>
      <p:sp>
        <p:nvSpPr>
          <p:cNvPr id="52" name="Line 51">
            <a:extLst>
              <a:ext uri="{FF2B5EF4-FFF2-40B4-BE49-F238E27FC236}">
                <a16:creationId xmlns:a16="http://schemas.microsoft.com/office/drawing/2014/main" id="{49174B4E-0D23-4CAF-A245-E64CCB59DD9F}"/>
              </a:ext>
            </a:extLst>
          </p:cNvPr>
          <p:cNvSpPr>
            <a:spLocks noChangeShapeType="1"/>
          </p:cNvSpPr>
          <p:nvPr/>
        </p:nvSpPr>
        <p:spPr bwMode="auto">
          <a:xfrm flipH="1">
            <a:off x="2631066" y="6065505"/>
            <a:ext cx="2341562"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 name="Line 52">
            <a:extLst>
              <a:ext uri="{FF2B5EF4-FFF2-40B4-BE49-F238E27FC236}">
                <a16:creationId xmlns:a16="http://schemas.microsoft.com/office/drawing/2014/main" id="{C5FE158F-E507-4E39-BC7E-9D840E8DF9BE}"/>
              </a:ext>
            </a:extLst>
          </p:cNvPr>
          <p:cNvSpPr>
            <a:spLocks noChangeShapeType="1"/>
          </p:cNvSpPr>
          <p:nvPr/>
        </p:nvSpPr>
        <p:spPr bwMode="auto">
          <a:xfrm flipV="1">
            <a:off x="1775403" y="3141330"/>
            <a:ext cx="0" cy="2700337"/>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 name="Group 53">
            <a:extLst>
              <a:ext uri="{FF2B5EF4-FFF2-40B4-BE49-F238E27FC236}">
                <a16:creationId xmlns:a16="http://schemas.microsoft.com/office/drawing/2014/main" id="{D410BC15-4519-489E-9D24-D49032295468}"/>
              </a:ext>
            </a:extLst>
          </p:cNvPr>
          <p:cNvGrpSpPr>
            <a:grpSpLocks/>
          </p:cNvGrpSpPr>
          <p:nvPr/>
        </p:nvGrpSpPr>
        <p:grpSpPr bwMode="auto">
          <a:xfrm>
            <a:off x="6231516" y="2376155"/>
            <a:ext cx="1262062" cy="3870325"/>
            <a:chOff x="3333" y="1650"/>
            <a:chExt cx="795" cy="2438"/>
          </a:xfrm>
        </p:grpSpPr>
        <p:sp>
          <p:nvSpPr>
            <p:cNvPr id="55" name="Text Box 54">
              <a:extLst>
                <a:ext uri="{FF2B5EF4-FFF2-40B4-BE49-F238E27FC236}">
                  <a16:creationId xmlns:a16="http://schemas.microsoft.com/office/drawing/2014/main" id="{927C7D68-9F89-4BBC-8938-E63F411AC749}"/>
                </a:ext>
              </a:extLst>
            </p:cNvPr>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56" name="AutoShape 55">
              <a:extLst>
                <a:ext uri="{FF2B5EF4-FFF2-40B4-BE49-F238E27FC236}">
                  <a16:creationId xmlns:a16="http://schemas.microsoft.com/office/drawing/2014/main" id="{3EF22EEC-4ADB-45D6-87FD-C5884242B0C0}"/>
                </a:ext>
              </a:extLst>
            </p:cNvPr>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57" name="Text Box 56">
              <a:extLst>
                <a:ext uri="{FF2B5EF4-FFF2-40B4-BE49-F238E27FC236}">
                  <a16:creationId xmlns:a16="http://schemas.microsoft.com/office/drawing/2014/main" id="{55276FB3-B496-4D93-863C-978595CD860F}"/>
                </a:ext>
              </a:extLst>
            </p:cNvPr>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58" name="AutoShape 57">
              <a:extLst>
                <a:ext uri="{FF2B5EF4-FFF2-40B4-BE49-F238E27FC236}">
                  <a16:creationId xmlns:a16="http://schemas.microsoft.com/office/drawing/2014/main" id="{2D3A2C2B-8C31-4C32-A8AD-08D9BD6797C9}"/>
                </a:ext>
              </a:extLst>
            </p:cNvPr>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59" name="Text Box 58">
              <a:extLst>
                <a:ext uri="{FF2B5EF4-FFF2-40B4-BE49-F238E27FC236}">
                  <a16:creationId xmlns:a16="http://schemas.microsoft.com/office/drawing/2014/main" id="{950C5CD0-45E0-4F11-8CE3-FAFAD7C39376}"/>
                </a:ext>
              </a:extLst>
            </p:cNvPr>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60" name="AutoShape 59">
              <a:extLst>
                <a:ext uri="{FF2B5EF4-FFF2-40B4-BE49-F238E27FC236}">
                  <a16:creationId xmlns:a16="http://schemas.microsoft.com/office/drawing/2014/main" id="{AD61FA41-83DE-4236-8E6C-568D144A9D42}"/>
                </a:ext>
              </a:extLst>
            </p:cNvPr>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61" name="Line 60">
              <a:extLst>
                <a:ext uri="{FF2B5EF4-FFF2-40B4-BE49-F238E27FC236}">
                  <a16:creationId xmlns:a16="http://schemas.microsoft.com/office/drawing/2014/main" id="{52B793D2-E339-4C44-939F-E578712CA3EB}"/>
                </a:ext>
              </a:extLst>
            </p:cNvPr>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2" name="Group 61">
            <a:extLst>
              <a:ext uri="{FF2B5EF4-FFF2-40B4-BE49-F238E27FC236}">
                <a16:creationId xmlns:a16="http://schemas.microsoft.com/office/drawing/2014/main" id="{4FAF1646-F7EE-4EF2-B977-CACC330BADA2}"/>
              </a:ext>
            </a:extLst>
          </p:cNvPr>
          <p:cNvGrpSpPr>
            <a:grpSpLocks/>
          </p:cNvGrpSpPr>
          <p:nvPr/>
        </p:nvGrpSpPr>
        <p:grpSpPr bwMode="auto">
          <a:xfrm>
            <a:off x="4429703" y="3225467"/>
            <a:ext cx="1755775" cy="2127250"/>
            <a:chOff x="2199" y="2185"/>
            <a:chExt cx="1106" cy="1340"/>
          </a:xfrm>
        </p:grpSpPr>
        <p:sp>
          <p:nvSpPr>
            <p:cNvPr id="63" name="Text Box 62">
              <a:extLst>
                <a:ext uri="{FF2B5EF4-FFF2-40B4-BE49-F238E27FC236}">
                  <a16:creationId xmlns:a16="http://schemas.microsoft.com/office/drawing/2014/main" id="{A23BCD7C-36A6-41ED-9F09-7A24A6E24D8C}"/>
                </a:ext>
              </a:extLst>
            </p:cNvPr>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64" name="Group 63">
              <a:extLst>
                <a:ext uri="{FF2B5EF4-FFF2-40B4-BE49-F238E27FC236}">
                  <a16:creationId xmlns:a16="http://schemas.microsoft.com/office/drawing/2014/main" id="{F2CCA1E1-3FE9-42D7-B0A1-D684C8EFDACF}"/>
                </a:ext>
              </a:extLst>
            </p:cNvPr>
            <p:cNvGrpSpPr>
              <a:grpSpLocks/>
            </p:cNvGrpSpPr>
            <p:nvPr/>
          </p:nvGrpSpPr>
          <p:grpSpPr bwMode="auto">
            <a:xfrm>
              <a:off x="2452" y="2500"/>
              <a:ext cx="853" cy="1025"/>
              <a:chOff x="2398" y="2273"/>
              <a:chExt cx="853" cy="1025"/>
            </a:xfrm>
          </p:grpSpPr>
          <p:grpSp>
            <p:nvGrpSpPr>
              <p:cNvPr id="66" name="Group 64">
                <a:extLst>
                  <a:ext uri="{FF2B5EF4-FFF2-40B4-BE49-F238E27FC236}">
                    <a16:creationId xmlns:a16="http://schemas.microsoft.com/office/drawing/2014/main" id="{335FA7FC-3A4D-4EB0-9276-971A1BB664B0}"/>
                  </a:ext>
                </a:extLst>
              </p:cNvPr>
              <p:cNvGrpSpPr>
                <a:grpSpLocks/>
              </p:cNvGrpSpPr>
              <p:nvPr/>
            </p:nvGrpSpPr>
            <p:grpSpPr bwMode="auto">
              <a:xfrm>
                <a:off x="2398" y="2273"/>
                <a:ext cx="652" cy="992"/>
                <a:chOff x="2228" y="1678"/>
                <a:chExt cx="737" cy="992"/>
              </a:xfrm>
            </p:grpSpPr>
            <p:sp>
              <p:nvSpPr>
                <p:cNvPr id="71" name="Rectangle 65">
                  <a:extLst>
                    <a:ext uri="{FF2B5EF4-FFF2-40B4-BE49-F238E27FC236}">
                      <a16:creationId xmlns:a16="http://schemas.microsoft.com/office/drawing/2014/main" id="{E7EA4D4A-4EB1-4357-B7D9-EEA6B8BEDF7F}"/>
                    </a:ext>
                  </a:extLst>
                </p:cNvPr>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72" name="Line 66">
                  <a:extLst>
                    <a:ext uri="{FF2B5EF4-FFF2-40B4-BE49-F238E27FC236}">
                      <a16:creationId xmlns:a16="http://schemas.microsoft.com/office/drawing/2014/main" id="{09C27E27-2818-4AF1-A91A-DA4D9135514A}"/>
                    </a:ext>
                  </a:extLst>
                </p:cNvPr>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3" name="Line 67">
                  <a:extLst>
                    <a:ext uri="{FF2B5EF4-FFF2-40B4-BE49-F238E27FC236}">
                      <a16:creationId xmlns:a16="http://schemas.microsoft.com/office/drawing/2014/main" id="{91229107-F94E-41B1-897E-ED585C63AD95}"/>
                    </a:ext>
                  </a:extLst>
                </p:cNvPr>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4" name="Line 68">
                  <a:extLst>
                    <a:ext uri="{FF2B5EF4-FFF2-40B4-BE49-F238E27FC236}">
                      <a16:creationId xmlns:a16="http://schemas.microsoft.com/office/drawing/2014/main" id="{D2BBF199-4985-4427-9ADF-EA6CA1150B9D}"/>
                    </a:ext>
                  </a:extLst>
                </p:cNvPr>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7" name="Text Box 69">
                <a:extLst>
                  <a:ext uri="{FF2B5EF4-FFF2-40B4-BE49-F238E27FC236}">
                    <a16:creationId xmlns:a16="http://schemas.microsoft.com/office/drawing/2014/main" id="{6536B5B3-D245-4937-A34A-DDAEA827D6C0}"/>
                  </a:ext>
                </a:extLst>
              </p:cNvPr>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latin typeface="微软雅黑" panose="020B0503020204020204" pitchFamily="34" charset="-122"/>
                    <a:ea typeface="微软雅黑" panose="020B0503020204020204" pitchFamily="34" charset="-122"/>
                  </a:rPr>
                  <a:t>0</a:t>
                </a:r>
              </a:p>
            </p:txBody>
          </p:sp>
          <p:sp>
            <p:nvSpPr>
              <p:cNvPr id="68" name="Text Box 70">
                <a:extLst>
                  <a:ext uri="{FF2B5EF4-FFF2-40B4-BE49-F238E27FC236}">
                    <a16:creationId xmlns:a16="http://schemas.microsoft.com/office/drawing/2014/main" id="{9A73F9E8-7E15-4640-AC1E-CF9E283CA44D}"/>
                  </a:ext>
                </a:extLst>
              </p:cNvPr>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latin typeface="微软雅黑" panose="020B0503020204020204" pitchFamily="34" charset="-122"/>
                    <a:ea typeface="微软雅黑" panose="020B0503020204020204" pitchFamily="34" charset="-122"/>
                  </a:rPr>
                  <a:t>1</a:t>
                </a:r>
              </a:p>
            </p:txBody>
          </p:sp>
          <p:sp>
            <p:nvSpPr>
              <p:cNvPr id="69" name="Text Box 71">
                <a:extLst>
                  <a:ext uri="{FF2B5EF4-FFF2-40B4-BE49-F238E27FC236}">
                    <a16:creationId xmlns:a16="http://schemas.microsoft.com/office/drawing/2014/main" id="{973FAC96-9B07-439E-AED9-3A400F456B2E}"/>
                  </a:ext>
                </a:extLst>
              </p:cNvPr>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latin typeface="微软雅黑" panose="020B0503020204020204" pitchFamily="34" charset="-122"/>
                    <a:ea typeface="微软雅黑" panose="020B0503020204020204" pitchFamily="34" charset="-122"/>
                  </a:rPr>
                  <a:t>2</a:t>
                </a:r>
              </a:p>
            </p:txBody>
          </p:sp>
          <p:sp>
            <p:nvSpPr>
              <p:cNvPr id="70" name="Text Box 72">
                <a:extLst>
                  <a:ext uri="{FF2B5EF4-FFF2-40B4-BE49-F238E27FC236}">
                    <a16:creationId xmlns:a16="http://schemas.microsoft.com/office/drawing/2014/main" id="{31D08AD4-3A40-4B40-ADE9-C5CD9001397A}"/>
                  </a:ext>
                </a:extLst>
              </p:cNvPr>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latin typeface="微软雅黑" panose="020B0503020204020204" pitchFamily="34" charset="-122"/>
                    <a:ea typeface="微软雅黑" panose="020B0503020204020204" pitchFamily="34" charset="-122"/>
                  </a:rPr>
                  <a:t>3</a:t>
                </a:r>
              </a:p>
            </p:txBody>
          </p:sp>
        </p:grpSp>
        <p:sp>
          <p:nvSpPr>
            <p:cNvPr id="65" name="Rectangle 73">
              <a:extLst>
                <a:ext uri="{FF2B5EF4-FFF2-40B4-BE49-F238E27FC236}">
                  <a16:creationId xmlns:a16="http://schemas.microsoft.com/office/drawing/2014/main" id="{F183F29C-B8E3-4911-B93B-9881F30D5157}"/>
                </a:ext>
              </a:extLst>
            </p:cNvPr>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grpSp>
        <p:nvGrpSpPr>
          <p:cNvPr id="75" name="Group 74">
            <a:extLst>
              <a:ext uri="{FF2B5EF4-FFF2-40B4-BE49-F238E27FC236}">
                <a16:creationId xmlns:a16="http://schemas.microsoft.com/office/drawing/2014/main" id="{CC187C33-4662-4F84-A22E-725FB97D8FE7}"/>
              </a:ext>
            </a:extLst>
          </p:cNvPr>
          <p:cNvGrpSpPr>
            <a:grpSpLocks/>
          </p:cNvGrpSpPr>
          <p:nvPr/>
        </p:nvGrpSpPr>
        <p:grpSpPr bwMode="auto">
          <a:xfrm>
            <a:off x="7490403" y="2241217"/>
            <a:ext cx="1397000" cy="4049713"/>
            <a:chOff x="4127" y="1565"/>
            <a:chExt cx="880" cy="2551"/>
          </a:xfrm>
        </p:grpSpPr>
        <p:grpSp>
          <p:nvGrpSpPr>
            <p:cNvPr id="76" name="Group 75">
              <a:extLst>
                <a:ext uri="{FF2B5EF4-FFF2-40B4-BE49-F238E27FC236}">
                  <a16:creationId xmlns:a16="http://schemas.microsoft.com/office/drawing/2014/main" id="{4A4D15FC-E257-4266-A7C7-EF91D29B3B05}"/>
                </a:ext>
              </a:extLst>
            </p:cNvPr>
            <p:cNvGrpSpPr>
              <a:grpSpLocks/>
            </p:cNvGrpSpPr>
            <p:nvPr/>
          </p:nvGrpSpPr>
          <p:grpSpPr bwMode="auto">
            <a:xfrm>
              <a:off x="4127" y="1565"/>
              <a:ext cx="880" cy="2551"/>
              <a:chOff x="4156" y="1565"/>
              <a:chExt cx="908" cy="2551"/>
            </a:xfrm>
          </p:grpSpPr>
          <p:sp>
            <p:nvSpPr>
              <p:cNvPr id="78" name="Text Box 76">
                <a:extLst>
                  <a:ext uri="{FF2B5EF4-FFF2-40B4-BE49-F238E27FC236}">
                    <a16:creationId xmlns:a16="http://schemas.microsoft.com/office/drawing/2014/main" id="{30827117-1BEA-4B63-93C2-6EF161AE77B2}"/>
                  </a:ext>
                </a:extLst>
              </p:cNvPr>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79" name="Group 77">
                <a:extLst>
                  <a:ext uri="{FF2B5EF4-FFF2-40B4-BE49-F238E27FC236}">
                    <a16:creationId xmlns:a16="http://schemas.microsoft.com/office/drawing/2014/main" id="{F72CE228-3384-4DA8-A86B-4956A9E5023E}"/>
                  </a:ext>
                </a:extLst>
              </p:cNvPr>
              <p:cNvGrpSpPr>
                <a:grpSpLocks/>
              </p:cNvGrpSpPr>
              <p:nvPr/>
            </p:nvGrpSpPr>
            <p:grpSpPr bwMode="auto">
              <a:xfrm>
                <a:off x="4156" y="1877"/>
                <a:ext cx="737" cy="2211"/>
                <a:chOff x="3447" y="1423"/>
                <a:chExt cx="879" cy="2211"/>
              </a:xfrm>
            </p:grpSpPr>
            <p:sp>
              <p:nvSpPr>
                <p:cNvPr id="88" name="Rectangle 78">
                  <a:extLst>
                    <a:ext uri="{FF2B5EF4-FFF2-40B4-BE49-F238E27FC236}">
                      <a16:creationId xmlns:a16="http://schemas.microsoft.com/office/drawing/2014/main" id="{4211766F-53CE-46C8-8C79-AB4204F02192}"/>
                    </a:ext>
                  </a:extLst>
                </p:cNvPr>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89" name="Line 79">
                  <a:extLst>
                    <a:ext uri="{FF2B5EF4-FFF2-40B4-BE49-F238E27FC236}">
                      <a16:creationId xmlns:a16="http://schemas.microsoft.com/office/drawing/2014/main" id="{AEC72508-ABD5-4EBB-BE25-D8E595156631}"/>
                    </a:ext>
                  </a:extLst>
                </p:cNvPr>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 name="Line 80">
                  <a:extLst>
                    <a:ext uri="{FF2B5EF4-FFF2-40B4-BE49-F238E27FC236}">
                      <a16:creationId xmlns:a16="http://schemas.microsoft.com/office/drawing/2014/main" id="{01468427-A108-4A69-B3F5-93EEC5B376C1}"/>
                    </a:ext>
                  </a:extLst>
                </p:cNvPr>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 name="Line 81">
                  <a:extLst>
                    <a:ext uri="{FF2B5EF4-FFF2-40B4-BE49-F238E27FC236}">
                      <a16:creationId xmlns:a16="http://schemas.microsoft.com/office/drawing/2014/main" id="{36B54C48-725E-4F30-A0DD-EAF042A4BBED}"/>
                    </a:ext>
                  </a:extLst>
                </p:cNvPr>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 name="Line 82">
                  <a:extLst>
                    <a:ext uri="{FF2B5EF4-FFF2-40B4-BE49-F238E27FC236}">
                      <a16:creationId xmlns:a16="http://schemas.microsoft.com/office/drawing/2014/main" id="{3A9056C4-8C7B-42C0-B97D-AAFCDB71179B}"/>
                    </a:ext>
                  </a:extLst>
                </p:cNvPr>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 name="Line 83">
                  <a:extLst>
                    <a:ext uri="{FF2B5EF4-FFF2-40B4-BE49-F238E27FC236}">
                      <a16:creationId xmlns:a16="http://schemas.microsoft.com/office/drawing/2014/main" id="{A62C1EE1-3E32-4251-9255-0C491FDFE6B0}"/>
                    </a:ext>
                  </a:extLst>
                </p:cNvPr>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 name="Line 84">
                  <a:extLst>
                    <a:ext uri="{FF2B5EF4-FFF2-40B4-BE49-F238E27FC236}">
                      <a16:creationId xmlns:a16="http://schemas.microsoft.com/office/drawing/2014/main" id="{BA69A180-3BB9-48DE-8978-FC50E39570FE}"/>
                    </a:ext>
                  </a:extLst>
                </p:cNvPr>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 name="Line 85">
                  <a:extLst>
                    <a:ext uri="{FF2B5EF4-FFF2-40B4-BE49-F238E27FC236}">
                      <a16:creationId xmlns:a16="http://schemas.microsoft.com/office/drawing/2014/main" id="{3D70B0DD-7119-468C-853C-26A82F9E5BC8}"/>
                    </a:ext>
                  </a:extLst>
                </p:cNvPr>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0" name="Text Box 86">
                <a:extLst>
                  <a:ext uri="{FF2B5EF4-FFF2-40B4-BE49-F238E27FC236}">
                    <a16:creationId xmlns:a16="http://schemas.microsoft.com/office/drawing/2014/main" id="{29BC3E21-DDEC-48C3-964F-BE687792858B}"/>
                  </a:ext>
                </a:extLst>
              </p:cNvPr>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0</a:t>
                </a:r>
              </a:p>
            </p:txBody>
          </p:sp>
          <p:sp>
            <p:nvSpPr>
              <p:cNvPr id="81" name="Text Box 87">
                <a:extLst>
                  <a:ext uri="{FF2B5EF4-FFF2-40B4-BE49-F238E27FC236}">
                    <a16:creationId xmlns:a16="http://schemas.microsoft.com/office/drawing/2014/main" id="{10133315-07F4-4D90-BEB2-BC5C1AC8B488}"/>
                  </a:ext>
                </a:extLst>
              </p:cNvPr>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1</a:t>
                </a:r>
              </a:p>
            </p:txBody>
          </p:sp>
          <p:sp>
            <p:nvSpPr>
              <p:cNvPr id="82" name="Text Box 88">
                <a:extLst>
                  <a:ext uri="{FF2B5EF4-FFF2-40B4-BE49-F238E27FC236}">
                    <a16:creationId xmlns:a16="http://schemas.microsoft.com/office/drawing/2014/main" id="{0C34F51E-9BBE-4BB0-AAD0-A415985C29B8}"/>
                  </a:ext>
                </a:extLst>
              </p:cNvPr>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2</a:t>
                </a:r>
              </a:p>
            </p:txBody>
          </p:sp>
          <p:sp>
            <p:nvSpPr>
              <p:cNvPr id="83" name="Text Box 89">
                <a:extLst>
                  <a:ext uri="{FF2B5EF4-FFF2-40B4-BE49-F238E27FC236}">
                    <a16:creationId xmlns:a16="http://schemas.microsoft.com/office/drawing/2014/main" id="{7F656A4E-9AB6-4C4A-AB51-5BB462EBCE65}"/>
                  </a:ext>
                </a:extLst>
              </p:cNvPr>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3</a:t>
                </a:r>
              </a:p>
            </p:txBody>
          </p:sp>
          <p:sp>
            <p:nvSpPr>
              <p:cNvPr id="84" name="Text Box 90">
                <a:extLst>
                  <a:ext uri="{FF2B5EF4-FFF2-40B4-BE49-F238E27FC236}">
                    <a16:creationId xmlns:a16="http://schemas.microsoft.com/office/drawing/2014/main" id="{15C4AFFC-482E-4F89-9BFD-DA16F52868A4}"/>
                  </a:ext>
                </a:extLst>
              </p:cNvPr>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4</a:t>
                </a:r>
              </a:p>
            </p:txBody>
          </p:sp>
          <p:sp>
            <p:nvSpPr>
              <p:cNvPr id="85" name="Text Box 91">
                <a:extLst>
                  <a:ext uri="{FF2B5EF4-FFF2-40B4-BE49-F238E27FC236}">
                    <a16:creationId xmlns:a16="http://schemas.microsoft.com/office/drawing/2014/main" id="{0D3734A3-38E4-4059-8D47-572BDDC5635D}"/>
                  </a:ext>
                </a:extLst>
              </p:cNvPr>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5</a:t>
                </a:r>
              </a:p>
            </p:txBody>
          </p:sp>
          <p:sp>
            <p:nvSpPr>
              <p:cNvPr id="86" name="Text Box 92">
                <a:extLst>
                  <a:ext uri="{FF2B5EF4-FFF2-40B4-BE49-F238E27FC236}">
                    <a16:creationId xmlns:a16="http://schemas.microsoft.com/office/drawing/2014/main" id="{4AE92DFB-2B87-4C6D-A363-3FA46353C79E}"/>
                  </a:ext>
                </a:extLst>
              </p:cNvPr>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6</a:t>
                </a:r>
              </a:p>
            </p:txBody>
          </p:sp>
          <p:sp>
            <p:nvSpPr>
              <p:cNvPr id="87" name="Text Box 93">
                <a:extLst>
                  <a:ext uri="{FF2B5EF4-FFF2-40B4-BE49-F238E27FC236}">
                    <a16:creationId xmlns:a16="http://schemas.microsoft.com/office/drawing/2014/main" id="{B0FC45CB-C0B0-48AB-8889-472D8FE8BEBE}"/>
                  </a:ext>
                </a:extLst>
              </p:cNvPr>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7</a:t>
                </a:r>
              </a:p>
            </p:txBody>
          </p:sp>
        </p:grpSp>
        <p:sp>
          <p:nvSpPr>
            <p:cNvPr id="77" name="Rectangle 94">
              <a:extLst>
                <a:ext uri="{FF2B5EF4-FFF2-40B4-BE49-F238E27FC236}">
                  <a16:creationId xmlns:a16="http://schemas.microsoft.com/office/drawing/2014/main" id="{EB3B2029-0598-4EB9-8898-D74F936355D1}"/>
                </a:ext>
              </a:extLst>
            </p:cNvPr>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sp>
        <p:nvSpPr>
          <p:cNvPr id="96" name="Rectangle 95">
            <a:extLst>
              <a:ext uri="{FF2B5EF4-FFF2-40B4-BE49-F238E27FC236}">
                <a16:creationId xmlns:a16="http://schemas.microsoft.com/office/drawing/2014/main" id="{DC9F0222-A509-47AD-BBEB-97B6DDF46A7F}"/>
              </a:ext>
            </a:extLst>
          </p:cNvPr>
          <p:cNvSpPr>
            <a:spLocks noChangeArrowheads="1"/>
          </p:cNvSpPr>
          <p:nvPr/>
        </p:nvSpPr>
        <p:spPr bwMode="auto">
          <a:xfrm>
            <a:off x="1118178" y="2071355"/>
            <a:ext cx="7740650" cy="4545012"/>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97" name="Text Box 4">
            <a:extLst>
              <a:ext uri="{FF2B5EF4-FFF2-40B4-BE49-F238E27FC236}">
                <a16:creationId xmlns:a16="http://schemas.microsoft.com/office/drawing/2014/main" id="{C4C34B3B-9BA9-45AD-925B-4CA8680895B1}"/>
              </a:ext>
            </a:extLst>
          </p:cNvPr>
          <p:cNvSpPr txBox="1">
            <a:spLocks noChangeArrowheads="1"/>
          </p:cNvSpPr>
          <p:nvPr/>
        </p:nvSpPr>
        <p:spPr bwMode="auto">
          <a:xfrm>
            <a:off x="1280103" y="1587167"/>
            <a:ext cx="8686800" cy="427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200">
                <a:solidFill>
                  <a:schemeClr val="accent2"/>
                </a:solidFill>
                <a:latin typeface="微软雅黑" panose="020B0503020204020204" pitchFamily="34" charset="-122"/>
                <a:ea typeface="微软雅黑" panose="020B0503020204020204" pitchFamily="34" charset="-122"/>
              </a:rPr>
              <a:t>厨房</a:t>
            </a:r>
            <a:r>
              <a:rPr lang="en-US" altLang="zh-CN" sz="2200">
                <a:solidFill>
                  <a:schemeClr val="accent2"/>
                </a:solidFill>
                <a:latin typeface="微软雅黑" panose="020B0503020204020204" pitchFamily="34" charset="-122"/>
                <a:ea typeface="微软雅黑" panose="020B0503020204020204" pitchFamily="34" charset="-122"/>
              </a:rPr>
              <a:t>-</a:t>
            </a:r>
            <a:r>
              <a:rPr lang="en-US" altLang="zh-CN" sz="2200">
                <a:solidFill>
                  <a:srgbClr val="FF3300"/>
                </a:solidFill>
                <a:latin typeface="微软雅黑" panose="020B0503020204020204" pitchFamily="34" charset="-122"/>
                <a:ea typeface="微软雅黑" panose="020B0503020204020204" pitchFamily="34" charset="-122"/>
              </a:rPr>
              <a:t>CPU</a:t>
            </a:r>
            <a:r>
              <a:rPr lang="zh-CN" altLang="en-US" sz="2200">
                <a:solidFill>
                  <a:schemeClr val="accent2"/>
                </a:solidFill>
                <a:latin typeface="微软雅黑" panose="020B0503020204020204" pitchFamily="34" charset="-122"/>
                <a:ea typeface="微软雅黑" panose="020B0503020204020204" pitchFamily="34" charset="-122"/>
              </a:rPr>
              <a:t>，厨师</a:t>
            </a:r>
            <a:r>
              <a:rPr lang="en-US" altLang="zh-CN" sz="2200">
                <a:solidFill>
                  <a:schemeClr val="accent2"/>
                </a:solidFill>
                <a:latin typeface="微软雅黑" panose="020B0503020204020204" pitchFamily="34" charset="-122"/>
                <a:ea typeface="微软雅黑" panose="020B0503020204020204" pitchFamily="34" charset="-122"/>
              </a:rPr>
              <a:t>-</a:t>
            </a:r>
            <a:r>
              <a:rPr lang="zh-CN" altLang="en-US" sz="2200">
                <a:solidFill>
                  <a:srgbClr val="FF3300"/>
                </a:solidFill>
                <a:latin typeface="微软雅黑" panose="020B0503020204020204" pitchFamily="34" charset="-122"/>
                <a:ea typeface="微软雅黑" panose="020B0503020204020204" pitchFamily="34" charset="-122"/>
              </a:rPr>
              <a:t>控制器</a:t>
            </a:r>
            <a:r>
              <a:rPr lang="zh-CN" altLang="en-US" sz="2200">
                <a:solidFill>
                  <a:schemeClr val="accent2"/>
                </a:solidFill>
                <a:latin typeface="微软雅黑" panose="020B0503020204020204" pitchFamily="34" charset="-122"/>
                <a:ea typeface="微软雅黑" panose="020B0503020204020204" pitchFamily="34" charset="-122"/>
              </a:rPr>
              <a:t>，盘</a:t>
            </a:r>
            <a:r>
              <a:rPr lang="en-US" altLang="zh-CN" sz="2200">
                <a:solidFill>
                  <a:schemeClr val="accent2"/>
                </a:solidFill>
                <a:latin typeface="微软雅黑" panose="020B0503020204020204" pitchFamily="34" charset="-122"/>
                <a:ea typeface="微软雅黑" panose="020B0503020204020204" pitchFamily="34" charset="-122"/>
              </a:rPr>
              <a:t>-</a:t>
            </a:r>
            <a:r>
              <a:rPr lang="en-US" altLang="zh-CN" sz="2200">
                <a:solidFill>
                  <a:srgbClr val="FF3300"/>
                </a:solidFill>
                <a:latin typeface="微软雅黑" panose="020B0503020204020204" pitchFamily="34" charset="-122"/>
                <a:ea typeface="微软雅黑" panose="020B0503020204020204" pitchFamily="34" charset="-122"/>
              </a:rPr>
              <a:t>GPRs</a:t>
            </a:r>
            <a:r>
              <a:rPr lang="zh-CN" altLang="en-US" sz="2200">
                <a:solidFill>
                  <a:schemeClr val="accent2"/>
                </a:solidFill>
                <a:latin typeface="微软雅黑" panose="020B0503020204020204" pitchFamily="34" charset="-122"/>
                <a:ea typeface="微软雅黑" panose="020B0503020204020204" pitchFamily="34" charset="-122"/>
              </a:rPr>
              <a:t>，锅灶等</a:t>
            </a:r>
            <a:r>
              <a:rPr lang="en-US" altLang="zh-CN" sz="2200">
                <a:solidFill>
                  <a:schemeClr val="accent2"/>
                </a:solidFill>
                <a:latin typeface="微软雅黑" panose="020B0503020204020204" pitchFamily="34" charset="-122"/>
                <a:ea typeface="微软雅黑" panose="020B0503020204020204" pitchFamily="34" charset="-122"/>
              </a:rPr>
              <a:t>-</a:t>
            </a:r>
            <a:r>
              <a:rPr lang="en-US" altLang="zh-CN" sz="2200">
                <a:solidFill>
                  <a:srgbClr val="FF3300"/>
                </a:solidFill>
                <a:latin typeface="微软雅黑" panose="020B0503020204020204" pitchFamily="34" charset="-122"/>
                <a:ea typeface="微软雅黑" panose="020B0503020204020204" pitchFamily="34" charset="-122"/>
              </a:rPr>
              <a:t>ALU </a:t>
            </a:r>
            <a:r>
              <a:rPr lang="zh-CN" altLang="en-US" sz="2200">
                <a:solidFill>
                  <a:schemeClr val="accent2"/>
                </a:solidFill>
                <a:latin typeface="微软雅黑" panose="020B0503020204020204" pitchFamily="34" charset="-122"/>
                <a:ea typeface="微软雅黑" panose="020B0503020204020204" pitchFamily="34" charset="-122"/>
              </a:rPr>
              <a:t>，架子</a:t>
            </a:r>
            <a:r>
              <a:rPr lang="en-US" altLang="zh-CN" sz="2200">
                <a:solidFill>
                  <a:schemeClr val="accent2"/>
                </a:solidFill>
                <a:latin typeface="微软雅黑" panose="020B0503020204020204" pitchFamily="34" charset="-122"/>
                <a:ea typeface="微软雅黑" panose="020B0503020204020204" pitchFamily="34" charset="-122"/>
              </a:rPr>
              <a:t>-</a:t>
            </a:r>
            <a:r>
              <a:rPr lang="zh-CN" altLang="en-US" sz="2200">
                <a:solidFill>
                  <a:srgbClr val="FF3300"/>
                </a:solidFill>
                <a:latin typeface="微软雅黑" panose="020B0503020204020204" pitchFamily="34" charset="-122"/>
                <a:ea typeface="微软雅黑" panose="020B0503020204020204" pitchFamily="34" charset="-122"/>
              </a:rPr>
              <a:t>存储器</a:t>
            </a:r>
          </a:p>
        </p:txBody>
      </p:sp>
    </p:spTree>
    <p:extLst>
      <p:ext uri="{BB962C8B-B14F-4D97-AF65-F5344CB8AC3E}">
        <p14:creationId xmlns:p14="http://schemas.microsoft.com/office/powerpoint/2010/main" val="52975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blinds(horizontal)">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solidFill>
                  <a:srgbClr val="FF0000"/>
                </a:solidFill>
              </a:rPr>
              <a:t>第一节：计算机系统的定义和类别</a:t>
            </a:r>
            <a:endParaRPr lang="en-US" altLang="zh-CN" dirty="0">
              <a:solidFill>
                <a:srgbClr val="FF0000"/>
              </a:solidFill>
            </a:endParaRPr>
          </a:p>
          <a:p>
            <a:pPr lvl="1"/>
            <a:r>
              <a:rPr lang="zh-CN" altLang="en-US" dirty="0"/>
              <a:t>计算机系统的定义</a:t>
            </a:r>
            <a:endParaRPr lang="en-US" altLang="zh-CN" dirty="0"/>
          </a:p>
          <a:p>
            <a:pPr lvl="1"/>
            <a:r>
              <a:rPr lang="zh-CN" altLang="en-US" dirty="0"/>
              <a:t>计算机系统的类别</a:t>
            </a:r>
            <a:endParaRPr lang="en-US" altLang="zh-CN" dirty="0"/>
          </a:p>
          <a:p>
            <a:r>
              <a:rPr lang="zh-CN" altLang="en-US" dirty="0"/>
              <a:t>第二节：计算机系统中的抽象层次</a:t>
            </a:r>
            <a:endParaRPr lang="en-US" altLang="zh-CN" dirty="0"/>
          </a:p>
          <a:p>
            <a:pPr lvl="1"/>
            <a:r>
              <a:rPr lang="zh-CN" altLang="en-US" dirty="0"/>
              <a:t>计算机系统层次结构</a:t>
            </a:r>
            <a:endParaRPr lang="en-US" altLang="zh-CN" dirty="0"/>
          </a:p>
          <a:p>
            <a:pPr lvl="1"/>
            <a:r>
              <a:rPr lang="zh-CN" altLang="en-US" dirty="0"/>
              <a:t>计算机系统的不同用户</a:t>
            </a:r>
            <a:endParaRPr lang="en-US" altLang="zh-CN" dirty="0"/>
          </a:p>
          <a:p>
            <a:pPr lvl="1"/>
            <a:r>
              <a:rPr lang="zh-CN" altLang="en-US" dirty="0"/>
              <a:t>冯</a:t>
            </a:r>
            <a:r>
              <a:rPr lang="en-US" altLang="zh-CN" dirty="0"/>
              <a:t>·</a:t>
            </a:r>
            <a:r>
              <a:rPr lang="zh-CN" altLang="en-US" dirty="0"/>
              <a:t>诺依曼架构</a:t>
            </a:r>
            <a:endParaRPr lang="en-US" altLang="zh-CN" dirty="0"/>
          </a:p>
          <a:p>
            <a:pPr lvl="1"/>
            <a:r>
              <a:rPr lang="zh-CN" altLang="en-US" dirty="0"/>
              <a:t>程序的编译及执行过程</a:t>
            </a:r>
            <a:endParaRPr lang="en-US" altLang="zh-CN" dirty="0"/>
          </a:p>
          <a:p>
            <a:pPr marL="384175" lvl="1" indent="-384175">
              <a:spcBef>
                <a:spcPts val="1000"/>
              </a:spcBef>
              <a:buFont typeface="Wingdings" panose="05000000000000000000" pitchFamily="2" charset="2"/>
              <a:buChar char="Ø"/>
            </a:pPr>
            <a:r>
              <a:rPr lang="zh-CN" altLang="en-US" sz="2400" b="1" dirty="0"/>
              <a:t>第三节：计算机性能</a:t>
            </a:r>
            <a:endParaRPr lang="en-US" altLang="zh-CN" sz="2400" b="1" dirty="0"/>
          </a:p>
          <a:p>
            <a:pPr lvl="1"/>
            <a:r>
              <a:rPr lang="zh-CN" altLang="en-US" dirty="0"/>
              <a:t>性能的指标和度量</a:t>
            </a:r>
            <a:endParaRPr lang="en-US" altLang="zh-CN" dirty="0"/>
          </a:p>
          <a:p>
            <a:pPr lvl="1"/>
            <a:r>
              <a:rPr lang="en-US" altLang="zh-CN" dirty="0"/>
              <a:t>CPU</a:t>
            </a:r>
            <a:r>
              <a:rPr lang="zh-CN" altLang="en-US" dirty="0"/>
              <a:t>性能</a:t>
            </a:r>
            <a:endParaRPr lang="en-US" altLang="zh-CN" dirty="0"/>
          </a:p>
          <a:p>
            <a:pPr lvl="1"/>
            <a:r>
              <a:rPr lang="zh-CN" altLang="en-US" dirty="0"/>
              <a:t>指令性能</a:t>
            </a:r>
            <a:endParaRPr lang="en-US" altLang="zh-CN" dirty="0"/>
          </a:p>
          <a:p>
            <a:pPr lvl="1"/>
            <a:r>
              <a:rPr lang="zh-CN" altLang="en-US" dirty="0"/>
              <a:t>实例：处理器性能评测</a:t>
            </a:r>
          </a:p>
          <a:p>
            <a:pPr marL="0" lvl="1" indent="0">
              <a:spcBef>
                <a:spcPts val="1000"/>
              </a:spcBef>
              <a:buNone/>
            </a:pP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spTree>
    <p:extLst>
      <p:ext uri="{BB962C8B-B14F-4D97-AF65-F5344CB8AC3E}">
        <p14:creationId xmlns:p14="http://schemas.microsoft.com/office/powerpoint/2010/main" val="328824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20</a:t>
            </a:fld>
            <a:endParaRPr lang="zh-CN" altLang="en-US"/>
          </a:p>
        </p:txBody>
      </p:sp>
      <p:sp>
        <p:nvSpPr>
          <p:cNvPr id="98" name="Text Box 3">
            <a:extLst>
              <a:ext uri="{FF2B5EF4-FFF2-40B4-BE49-F238E27FC236}">
                <a16:creationId xmlns:a16="http://schemas.microsoft.com/office/drawing/2014/main" id="{C4752230-3760-4F9F-B0C4-D5889938B12F}"/>
              </a:ext>
            </a:extLst>
          </p:cNvPr>
          <p:cNvSpPr txBox="1">
            <a:spLocks noChangeArrowheads="1"/>
          </p:cNvSpPr>
          <p:nvPr/>
        </p:nvSpPr>
        <p:spPr bwMode="auto">
          <a:xfrm>
            <a:off x="282143" y="1544781"/>
            <a:ext cx="10254239" cy="4708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程序在执行前</a:t>
            </a:r>
          </a:p>
          <a:p>
            <a:pPr eaLnBrk="1" hangingPunct="1">
              <a:buClrTx/>
              <a:buSzTx/>
              <a:buFontTx/>
              <a:buNone/>
            </a:pPr>
            <a:r>
              <a:rPr lang="zh-CN" altLang="en-US" sz="1600">
                <a:solidFill>
                  <a:srgbClr val="FF3300"/>
                </a:solidFill>
                <a:latin typeface="微软雅黑" panose="020B0503020204020204" pitchFamily="34" charset="-122"/>
                <a:ea typeface="微软雅黑" panose="020B0503020204020204" pitchFamily="34" charset="-122"/>
              </a:rPr>
              <a:t>	</a:t>
            </a:r>
            <a:r>
              <a:rPr lang="zh-CN" altLang="en-US" sz="2000">
                <a:solidFill>
                  <a:srgbClr val="FF3300"/>
                </a:solidFill>
                <a:latin typeface="微软雅黑" panose="020B0503020204020204" pitchFamily="34" charset="-122"/>
                <a:ea typeface="微软雅黑" panose="020B0503020204020204" pitchFamily="34" charset="-122"/>
              </a:rPr>
              <a:t>数据和指令事先存放在存储器中，每条指令和每个数据都有地址，指令按序存放，指令由</a:t>
            </a:r>
            <a:r>
              <a:rPr lang="en-US" altLang="zh-CN" sz="2000">
                <a:solidFill>
                  <a:srgbClr val="FF3300"/>
                </a:solidFill>
                <a:latin typeface="微软雅黑" panose="020B0503020204020204" pitchFamily="34" charset="-122"/>
                <a:ea typeface="微软雅黑" panose="020B0503020204020204" pitchFamily="34" charset="-122"/>
              </a:rPr>
              <a:t>OP</a:t>
            </a:r>
            <a:r>
              <a:rPr lang="zh-CN" altLang="en-US" sz="2000">
                <a:solidFill>
                  <a:srgbClr val="FF3300"/>
                </a:solidFill>
                <a:latin typeface="微软雅黑" panose="020B0503020204020204" pitchFamily="34" charset="-122"/>
                <a:ea typeface="微软雅黑" panose="020B0503020204020204" pitchFamily="34" charset="-122"/>
              </a:rPr>
              <a:t>、</a:t>
            </a:r>
            <a:r>
              <a:rPr lang="en-US" altLang="zh-CN" sz="2000">
                <a:solidFill>
                  <a:srgbClr val="FF3300"/>
                </a:solidFill>
                <a:latin typeface="微软雅黑" panose="020B0503020204020204" pitchFamily="34" charset="-122"/>
                <a:ea typeface="微软雅黑" panose="020B0503020204020204" pitchFamily="34" charset="-122"/>
              </a:rPr>
              <a:t>ADDR</a:t>
            </a:r>
            <a:r>
              <a:rPr lang="zh-CN" altLang="en-US" sz="2000">
                <a:solidFill>
                  <a:srgbClr val="FF3300"/>
                </a:solidFill>
                <a:latin typeface="微软雅黑" panose="020B0503020204020204" pitchFamily="34" charset="-122"/>
                <a:ea typeface="微软雅黑" panose="020B0503020204020204" pitchFamily="34" charset="-122"/>
              </a:rPr>
              <a:t>字段组成，程序起始地址置</a:t>
            </a:r>
            <a:r>
              <a:rPr lang="en-US" altLang="zh-CN" sz="2000">
                <a:solidFill>
                  <a:srgbClr val="FF3300"/>
                </a:solidFill>
                <a:latin typeface="微软雅黑" panose="020B0503020204020204" pitchFamily="34" charset="-122"/>
                <a:ea typeface="微软雅黑" panose="020B0503020204020204" pitchFamily="34" charset="-122"/>
              </a:rPr>
              <a:t>PC</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（原材料和菜谱都放在厨房外的架子上， 每个架子有编号。厨师从第</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个架上指定菜谱开始做）</a:t>
            </a:r>
            <a:endParaRPr lang="en-US" altLang="zh-CN" sz="2000">
              <a:solidFill>
                <a:srgbClr val="3333CC"/>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开始执行程序</a:t>
            </a:r>
            <a:endParaRPr lang="zh-CN" altLang="en-US" sz="2000">
              <a:solidFill>
                <a:srgbClr val="008000"/>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第一步：</a:t>
            </a:r>
            <a:r>
              <a:rPr lang="zh-CN" altLang="en-US" sz="2000">
                <a:solidFill>
                  <a:srgbClr val="FF3300"/>
                </a:solidFill>
                <a:latin typeface="微软雅黑" panose="020B0503020204020204" pitchFamily="34" charset="-122"/>
                <a:ea typeface="微软雅黑" panose="020B0503020204020204" pitchFamily="34" charset="-122"/>
              </a:rPr>
              <a:t>根据</a:t>
            </a:r>
            <a:r>
              <a:rPr lang="en-US" altLang="zh-CN" sz="2000">
                <a:solidFill>
                  <a:srgbClr val="FF3300"/>
                </a:solidFill>
                <a:latin typeface="微软雅黑" panose="020B0503020204020204" pitchFamily="34" charset="-122"/>
                <a:ea typeface="微软雅黑" panose="020B0503020204020204" pitchFamily="34" charset="-122"/>
              </a:rPr>
              <a:t>PC</a:t>
            </a:r>
            <a:r>
              <a:rPr lang="zh-CN" altLang="en-US" sz="2000">
                <a:solidFill>
                  <a:srgbClr val="FF3300"/>
                </a:solidFill>
                <a:latin typeface="微软雅黑" panose="020B0503020204020204" pitchFamily="34" charset="-122"/>
                <a:ea typeface="微软雅黑" panose="020B0503020204020204" pitchFamily="34" charset="-122"/>
              </a:rPr>
              <a:t>取指令</a:t>
            </a:r>
            <a:r>
              <a:rPr lang="zh-CN" altLang="en-US" sz="2000">
                <a:solidFill>
                  <a:srgbClr val="3333CC"/>
                </a:solidFill>
                <a:latin typeface="微软雅黑" panose="020B0503020204020204" pitchFamily="34" charset="-122"/>
                <a:ea typeface="微软雅黑" panose="020B0503020204020204" pitchFamily="34" charset="-122"/>
              </a:rPr>
              <a:t>（从</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号架上取菜谱）</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第二步：</a:t>
            </a:r>
            <a:r>
              <a:rPr lang="zh-CN" altLang="en-US" sz="2000">
                <a:solidFill>
                  <a:srgbClr val="FF3300"/>
                </a:solidFill>
                <a:latin typeface="微软雅黑" panose="020B0503020204020204" pitchFamily="34" charset="-122"/>
                <a:ea typeface="微软雅黑" panose="020B0503020204020204" pitchFamily="34" charset="-122"/>
              </a:rPr>
              <a:t>指令译码</a:t>
            </a:r>
            <a:r>
              <a:rPr lang="zh-CN" altLang="en-US" sz="2000">
                <a:solidFill>
                  <a:srgbClr val="3333CC"/>
                </a:solidFill>
                <a:latin typeface="微软雅黑" panose="020B0503020204020204" pitchFamily="34" charset="-122"/>
                <a:ea typeface="微软雅黑" panose="020B0503020204020204" pitchFamily="34" charset="-122"/>
              </a:rPr>
              <a:t>（看菜谱）</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第三步：</a:t>
            </a:r>
            <a:r>
              <a:rPr lang="zh-CN" altLang="en-US" sz="2000">
                <a:solidFill>
                  <a:srgbClr val="FF3300"/>
                </a:solidFill>
                <a:latin typeface="微软雅黑" panose="020B0503020204020204" pitchFamily="34" charset="-122"/>
                <a:ea typeface="微软雅黑" panose="020B0503020204020204" pitchFamily="34" charset="-122"/>
              </a:rPr>
              <a:t>取操作数</a:t>
            </a:r>
            <a:r>
              <a:rPr lang="zh-CN" altLang="en-US" sz="2000">
                <a:solidFill>
                  <a:srgbClr val="3333CC"/>
                </a:solidFill>
                <a:latin typeface="微软雅黑" panose="020B0503020204020204" pitchFamily="34" charset="-122"/>
                <a:ea typeface="微软雅黑" panose="020B0503020204020204" pitchFamily="34" charset="-122"/>
              </a:rPr>
              <a:t>（从架上或盘中取原材料）</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第四步：</a:t>
            </a:r>
            <a:r>
              <a:rPr lang="zh-CN" altLang="en-US" sz="2000">
                <a:solidFill>
                  <a:srgbClr val="FF3300"/>
                </a:solidFill>
                <a:latin typeface="微软雅黑" panose="020B0503020204020204" pitchFamily="34" charset="-122"/>
                <a:ea typeface="微软雅黑" panose="020B0503020204020204" pitchFamily="34" charset="-122"/>
              </a:rPr>
              <a:t>指令执行</a:t>
            </a:r>
            <a:r>
              <a:rPr lang="zh-CN" altLang="en-US" sz="2000">
                <a:solidFill>
                  <a:srgbClr val="3333CC"/>
                </a:solidFill>
                <a:latin typeface="微软雅黑" panose="020B0503020204020204" pitchFamily="34" charset="-122"/>
                <a:ea typeface="微软雅黑" panose="020B0503020204020204" pitchFamily="34" charset="-122"/>
              </a:rPr>
              <a:t>（洗、切、炒等具体操作）</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第五步：</a:t>
            </a:r>
            <a:r>
              <a:rPr lang="zh-CN" altLang="en-US" sz="2000">
                <a:solidFill>
                  <a:srgbClr val="FF3300"/>
                </a:solidFill>
                <a:latin typeface="微软雅黑" panose="020B0503020204020204" pitchFamily="34" charset="-122"/>
                <a:ea typeface="微软雅黑" panose="020B0503020204020204" pitchFamily="34" charset="-122"/>
              </a:rPr>
              <a:t>回写结果</a:t>
            </a:r>
            <a:r>
              <a:rPr lang="zh-CN" altLang="en-US" sz="2000">
                <a:solidFill>
                  <a:srgbClr val="3333CC"/>
                </a:solidFill>
                <a:latin typeface="微软雅黑" panose="020B0503020204020204" pitchFamily="34" charset="-122"/>
                <a:ea typeface="微软雅黑" panose="020B0503020204020204" pitchFamily="34" charset="-122"/>
              </a:rPr>
              <a:t>（装盘或直接送桌）</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第六步：</a:t>
            </a:r>
            <a:r>
              <a:rPr lang="zh-CN" altLang="en-US" sz="2000">
                <a:solidFill>
                  <a:srgbClr val="FF3300"/>
                </a:solidFill>
                <a:latin typeface="微软雅黑" panose="020B0503020204020204" pitchFamily="34" charset="-122"/>
                <a:ea typeface="微软雅黑" panose="020B0503020204020204" pitchFamily="34" charset="-122"/>
              </a:rPr>
              <a:t>修改</a:t>
            </a:r>
            <a:r>
              <a:rPr lang="en-US" altLang="zh-CN" sz="2000">
                <a:solidFill>
                  <a:srgbClr val="FF3300"/>
                </a:solidFill>
                <a:latin typeface="微软雅黑" panose="020B0503020204020204" pitchFamily="34" charset="-122"/>
                <a:ea typeface="微软雅黑" panose="020B0503020204020204" pitchFamily="34" charset="-122"/>
              </a:rPr>
              <a:t>PC</a:t>
            </a:r>
            <a:r>
              <a:rPr lang="zh-CN" altLang="en-US" sz="2000">
                <a:solidFill>
                  <a:srgbClr val="FF3300"/>
                </a:solidFill>
                <a:latin typeface="微软雅黑" panose="020B0503020204020204" pitchFamily="34" charset="-122"/>
                <a:ea typeface="微软雅黑" panose="020B0503020204020204" pitchFamily="34" charset="-122"/>
              </a:rPr>
              <a:t>的值</a:t>
            </a:r>
            <a:r>
              <a:rPr lang="zh-CN" altLang="en-US" sz="2000">
                <a:solidFill>
                  <a:srgbClr val="3333CC"/>
                </a:solidFill>
                <a:latin typeface="微软雅黑" panose="020B0503020204020204" pitchFamily="34" charset="-122"/>
                <a:ea typeface="微软雅黑" panose="020B0503020204020204" pitchFamily="34" charset="-122"/>
              </a:rPr>
              <a:t>（算出下一菜谱所在架子号</a:t>
            </a:r>
            <a:r>
              <a:rPr lang="en-US" altLang="zh-CN" sz="2000">
                <a:solidFill>
                  <a:srgbClr val="3333CC"/>
                </a:solidFill>
                <a:latin typeface="微软雅黑" panose="020B0503020204020204" pitchFamily="34" charset="-122"/>
                <a:ea typeface="微软雅黑" panose="020B0503020204020204" pitchFamily="34" charset="-122"/>
              </a:rPr>
              <a:t>6=5+1</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FF3300"/>
                </a:solidFill>
                <a:latin typeface="微软雅黑" panose="020B0503020204020204" pitchFamily="34" charset="-122"/>
                <a:ea typeface="微软雅黑" panose="020B0503020204020204" pitchFamily="34" charset="-122"/>
              </a:rPr>
              <a:t>     继续执行下一条指令</a:t>
            </a:r>
            <a:r>
              <a:rPr lang="zh-CN" altLang="en-US" sz="2000">
                <a:solidFill>
                  <a:schemeClr val="tx2"/>
                </a:solidFill>
                <a:latin typeface="微软雅黑" panose="020B0503020204020204" pitchFamily="34" charset="-122"/>
                <a:ea typeface="微软雅黑" panose="020B0503020204020204" pitchFamily="34" charset="-122"/>
              </a:rPr>
              <a:t>（继续做下一道菜）</a:t>
            </a:r>
          </a:p>
        </p:txBody>
      </p:sp>
      <p:sp>
        <p:nvSpPr>
          <p:cNvPr id="99" name="Text Box 4">
            <a:extLst>
              <a:ext uri="{FF2B5EF4-FFF2-40B4-BE49-F238E27FC236}">
                <a16:creationId xmlns:a16="http://schemas.microsoft.com/office/drawing/2014/main" id="{7416DBF3-DDC3-4B52-B622-1351CEF5752F}"/>
              </a:ext>
            </a:extLst>
          </p:cNvPr>
          <p:cNvSpPr txBox="1">
            <a:spLocks noChangeArrowheads="1"/>
          </p:cNvSpPr>
          <p:nvPr/>
        </p:nvSpPr>
        <p:spPr bwMode="auto">
          <a:xfrm>
            <a:off x="1537855" y="1008206"/>
            <a:ext cx="7576276"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400">
                <a:latin typeface="微软雅黑" panose="020B0503020204020204" pitchFamily="34" charset="-122"/>
                <a:ea typeface="微软雅黑" panose="020B0503020204020204" pitchFamily="34" charset="-122"/>
              </a:rPr>
              <a:t>程序由指令组成（</a:t>
            </a:r>
            <a:r>
              <a:rPr lang="zh-CN" altLang="en-US" sz="2400">
                <a:solidFill>
                  <a:schemeClr val="accent2"/>
                </a:solidFill>
                <a:latin typeface="微软雅黑" panose="020B0503020204020204" pitchFamily="34" charset="-122"/>
                <a:ea typeface="微软雅黑" panose="020B0503020204020204" pitchFamily="34" charset="-122"/>
              </a:rPr>
              <a:t>菜单由菜谱组成</a:t>
            </a:r>
            <a:r>
              <a:rPr lang="zh-CN" altLang="en-US" sz="240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4886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
                                            <p:txEl>
                                              <p:pRg st="1" end="1"/>
                                            </p:txEl>
                                          </p:spTgt>
                                        </p:tgtEl>
                                        <p:attrNameLst>
                                          <p:attrName>style.visibility</p:attrName>
                                        </p:attrNameLst>
                                      </p:cBhvr>
                                      <p:to>
                                        <p:strVal val="visible"/>
                                      </p:to>
                                    </p:set>
                                    <p:animEffect transition="in" filter="blinds(horizontal)">
                                      <p:cBhvr>
                                        <p:cTn id="7" dur="500"/>
                                        <p:tgtEl>
                                          <p:spTgt spid="9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8">
                                            <p:txEl>
                                              <p:pRg st="2" end="2"/>
                                            </p:txEl>
                                          </p:spTgt>
                                        </p:tgtEl>
                                        <p:attrNameLst>
                                          <p:attrName>style.visibility</p:attrName>
                                        </p:attrNameLst>
                                      </p:cBhvr>
                                      <p:to>
                                        <p:strVal val="visible"/>
                                      </p:to>
                                    </p:set>
                                    <p:animEffect transition="in" filter="blinds(horizontal)">
                                      <p:cBhvr>
                                        <p:cTn id="12" dur="500"/>
                                        <p:tgtEl>
                                          <p:spTgt spid="9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8">
                                            <p:txEl>
                                              <p:pRg st="4" end="4"/>
                                            </p:txEl>
                                          </p:spTgt>
                                        </p:tgtEl>
                                        <p:attrNameLst>
                                          <p:attrName>style.visibility</p:attrName>
                                        </p:attrNameLst>
                                      </p:cBhvr>
                                      <p:to>
                                        <p:strVal val="visible"/>
                                      </p:to>
                                    </p:set>
                                    <p:animEffect transition="in" filter="blinds(horizontal)">
                                      <p:cBhvr>
                                        <p:cTn id="17" dur="500"/>
                                        <p:tgtEl>
                                          <p:spTgt spid="9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8">
                                            <p:txEl>
                                              <p:pRg st="5" end="5"/>
                                            </p:txEl>
                                          </p:spTgt>
                                        </p:tgtEl>
                                        <p:attrNameLst>
                                          <p:attrName>style.visibility</p:attrName>
                                        </p:attrNameLst>
                                      </p:cBhvr>
                                      <p:to>
                                        <p:strVal val="visible"/>
                                      </p:to>
                                    </p:set>
                                    <p:animEffect transition="in" filter="blinds(horizontal)">
                                      <p:cBhvr>
                                        <p:cTn id="22" dur="500"/>
                                        <p:tgtEl>
                                          <p:spTgt spid="9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8">
                                            <p:txEl>
                                              <p:pRg st="6" end="6"/>
                                            </p:txEl>
                                          </p:spTgt>
                                        </p:tgtEl>
                                        <p:attrNameLst>
                                          <p:attrName>style.visibility</p:attrName>
                                        </p:attrNameLst>
                                      </p:cBhvr>
                                      <p:to>
                                        <p:strVal val="visible"/>
                                      </p:to>
                                    </p:set>
                                    <p:animEffect transition="in" filter="blinds(horizontal)">
                                      <p:cBhvr>
                                        <p:cTn id="27" dur="500"/>
                                        <p:tgtEl>
                                          <p:spTgt spid="9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8">
                                            <p:txEl>
                                              <p:pRg st="7" end="7"/>
                                            </p:txEl>
                                          </p:spTgt>
                                        </p:tgtEl>
                                        <p:attrNameLst>
                                          <p:attrName>style.visibility</p:attrName>
                                        </p:attrNameLst>
                                      </p:cBhvr>
                                      <p:to>
                                        <p:strVal val="visible"/>
                                      </p:to>
                                    </p:set>
                                    <p:animEffect transition="in" filter="blinds(horizontal)">
                                      <p:cBhvr>
                                        <p:cTn id="32" dur="500"/>
                                        <p:tgtEl>
                                          <p:spTgt spid="9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8">
                                            <p:txEl>
                                              <p:pRg st="8" end="8"/>
                                            </p:txEl>
                                          </p:spTgt>
                                        </p:tgtEl>
                                        <p:attrNameLst>
                                          <p:attrName>style.visibility</p:attrName>
                                        </p:attrNameLst>
                                      </p:cBhvr>
                                      <p:to>
                                        <p:strVal val="visible"/>
                                      </p:to>
                                    </p:set>
                                    <p:animEffect transition="in" filter="blinds(horizontal)">
                                      <p:cBhvr>
                                        <p:cTn id="37" dur="500"/>
                                        <p:tgtEl>
                                          <p:spTgt spid="9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8">
                                            <p:txEl>
                                              <p:pRg st="9" end="9"/>
                                            </p:txEl>
                                          </p:spTgt>
                                        </p:tgtEl>
                                        <p:attrNameLst>
                                          <p:attrName>style.visibility</p:attrName>
                                        </p:attrNameLst>
                                      </p:cBhvr>
                                      <p:to>
                                        <p:strVal val="visible"/>
                                      </p:to>
                                    </p:set>
                                    <p:animEffect transition="in" filter="blinds(horizontal)">
                                      <p:cBhvr>
                                        <p:cTn id="42" dur="500"/>
                                        <p:tgtEl>
                                          <p:spTgt spid="98">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8">
                                            <p:txEl>
                                              <p:pRg st="10" end="10"/>
                                            </p:txEl>
                                          </p:spTgt>
                                        </p:tgtEl>
                                        <p:attrNameLst>
                                          <p:attrName>style.visibility</p:attrName>
                                        </p:attrNameLst>
                                      </p:cBhvr>
                                      <p:to>
                                        <p:strVal val="visible"/>
                                      </p:to>
                                    </p:set>
                                    <p:animEffect transition="in" filter="blinds(horizontal)">
                                      <p:cBhvr>
                                        <p:cTn id="47" dur="500"/>
                                        <p:tgtEl>
                                          <p:spTgt spid="9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21</a:t>
            </a:fld>
            <a:endParaRPr lang="zh-CN" altLang="en-US"/>
          </a:p>
        </p:txBody>
      </p:sp>
      <p:grpSp>
        <p:nvGrpSpPr>
          <p:cNvPr id="5" name="Group 4">
            <a:extLst>
              <a:ext uri="{FF2B5EF4-FFF2-40B4-BE49-F238E27FC236}">
                <a16:creationId xmlns:a16="http://schemas.microsoft.com/office/drawing/2014/main" id="{BCEE5565-F54D-4787-B0F9-679377F99F8C}"/>
              </a:ext>
            </a:extLst>
          </p:cNvPr>
          <p:cNvGrpSpPr>
            <a:grpSpLocks/>
          </p:cNvGrpSpPr>
          <p:nvPr/>
        </p:nvGrpSpPr>
        <p:grpSpPr bwMode="auto">
          <a:xfrm>
            <a:off x="1037648" y="2249199"/>
            <a:ext cx="8866188" cy="4545012"/>
            <a:chOff x="130" y="1395"/>
            <a:chExt cx="5585" cy="2863"/>
          </a:xfrm>
        </p:grpSpPr>
        <p:sp>
          <p:nvSpPr>
            <p:cNvPr id="6" name="Text Box 5">
              <a:extLst>
                <a:ext uri="{FF2B5EF4-FFF2-40B4-BE49-F238E27FC236}">
                  <a16:creationId xmlns:a16="http://schemas.microsoft.com/office/drawing/2014/main" id="{0C1CAE01-A75C-4505-ADE3-DA5287B9B0E4}"/>
                </a:ext>
              </a:extLst>
            </p:cNvPr>
            <p:cNvSpPr txBox="1">
              <a:spLocks noChangeArrowheads="1"/>
            </p:cNvSpPr>
            <p:nvPr/>
          </p:nvSpPr>
          <p:spPr bwMode="auto">
            <a:xfrm>
              <a:off x="414" y="1791"/>
              <a:ext cx="935" cy="294"/>
            </a:xfrm>
            <a:prstGeom prst="rect">
              <a:avLst/>
            </a:prstGeom>
            <a:solidFill>
              <a:srgbClr val="0000FF">
                <a:alpha val="25882"/>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0"/>
                </a:spcBef>
                <a:buClrTx/>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7" name="Rectangle 6">
              <a:extLst>
                <a:ext uri="{FF2B5EF4-FFF2-40B4-BE49-F238E27FC236}">
                  <a16:creationId xmlns:a16="http://schemas.microsoft.com/office/drawing/2014/main" id="{989E2526-0AC6-43A5-8C6C-8A391E14246E}"/>
                </a:ext>
              </a:extLst>
            </p:cNvPr>
            <p:cNvSpPr>
              <a:spLocks noChangeArrowheads="1"/>
            </p:cNvSpPr>
            <p:nvPr/>
          </p:nvSpPr>
          <p:spPr bwMode="auto">
            <a:xfrm>
              <a:off x="215" y="1508"/>
              <a:ext cx="3118" cy="2665"/>
            </a:xfrm>
            <a:prstGeom prst="rect">
              <a:avLst/>
            </a:prstGeom>
            <a:noFill/>
            <a:ln w="38100" cap="rnd">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9" name="Text Box 7">
              <a:extLst>
                <a:ext uri="{FF2B5EF4-FFF2-40B4-BE49-F238E27FC236}">
                  <a16:creationId xmlns:a16="http://schemas.microsoft.com/office/drawing/2014/main" id="{37F0CCAB-07A7-4738-8DE1-7E5C79AF8A48}"/>
                </a:ext>
              </a:extLst>
            </p:cNvPr>
            <p:cNvSpPr txBox="1">
              <a:spLocks noChangeArrowheads="1"/>
            </p:cNvSpPr>
            <p:nvPr/>
          </p:nvSpPr>
          <p:spPr bwMode="auto">
            <a:xfrm>
              <a:off x="357" y="1508"/>
              <a:ext cx="5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10" name="Text Box 8">
              <a:extLst>
                <a:ext uri="{FF2B5EF4-FFF2-40B4-BE49-F238E27FC236}">
                  <a16:creationId xmlns:a16="http://schemas.microsoft.com/office/drawing/2014/main" id="{929D818E-7594-4FE7-826B-67F1CD1964DA}"/>
                </a:ext>
              </a:extLst>
            </p:cNvPr>
            <p:cNvSpPr txBox="1">
              <a:spLocks noChangeArrowheads="1"/>
            </p:cNvSpPr>
            <p:nvPr/>
          </p:nvSpPr>
          <p:spPr bwMode="auto">
            <a:xfrm>
              <a:off x="1689" y="1848"/>
              <a:ext cx="652" cy="237"/>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    PC</a:t>
              </a:r>
            </a:p>
          </p:txBody>
        </p:sp>
        <p:sp>
          <p:nvSpPr>
            <p:cNvPr id="11" name="Text Box 9">
              <a:extLst>
                <a:ext uri="{FF2B5EF4-FFF2-40B4-BE49-F238E27FC236}">
                  <a16:creationId xmlns:a16="http://schemas.microsoft.com/office/drawing/2014/main" id="{ECE2BAEA-E026-48C9-957A-1B7CEFD9BF0C}"/>
                </a:ext>
              </a:extLst>
            </p:cNvPr>
            <p:cNvSpPr txBox="1">
              <a:spLocks noChangeArrowheads="1"/>
            </p:cNvSpPr>
            <p:nvPr/>
          </p:nvSpPr>
          <p:spPr bwMode="auto">
            <a:xfrm>
              <a:off x="5277" y="2075"/>
              <a:ext cx="438" cy="524"/>
            </a:xfrm>
            <a:prstGeom prst="rect">
              <a:avLst/>
            </a:prstGeom>
            <a:solidFill>
              <a:srgbClr val="0000FF">
                <a:alpha val="25882"/>
              </a:srgbClr>
            </a:solidFill>
            <a:ln w="9525">
              <a:solidFill>
                <a:schemeClr val="tx1"/>
              </a:solidFill>
              <a:miter lim="800000"/>
              <a:headEnd/>
              <a:tailEnd/>
            </a:ln>
          </p:spPr>
          <p:txBody>
            <a:bodyPr lIns="0" rIns="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12" name="AutoShape 10">
              <a:extLst>
                <a:ext uri="{FF2B5EF4-FFF2-40B4-BE49-F238E27FC236}">
                  <a16:creationId xmlns:a16="http://schemas.microsoft.com/office/drawing/2014/main" id="{141F02C8-DC2B-4D44-8060-118D6679A4BF}"/>
                </a:ext>
              </a:extLst>
            </p:cNvPr>
            <p:cNvSpPr>
              <a:spLocks noChangeArrowheads="1"/>
            </p:cNvSpPr>
            <p:nvPr/>
          </p:nvSpPr>
          <p:spPr bwMode="auto">
            <a:xfrm>
              <a:off x="5018" y="2302"/>
              <a:ext cx="227" cy="141"/>
            </a:xfrm>
            <a:prstGeom prst="leftRightArrow">
              <a:avLst>
                <a:gd name="adj1" fmla="val 50000"/>
                <a:gd name="adj2" fmla="val 32191"/>
              </a:avLst>
            </a:prstGeom>
            <a:solidFill>
              <a:schemeClr val="bg1"/>
            </a:solidFill>
            <a:ln w="28575">
              <a:solidFill>
                <a:srgbClr val="CC3300"/>
              </a:solidFill>
              <a:miter lim="800000"/>
              <a:headEnd/>
              <a:tailEnd/>
            </a:ln>
          </p:spPr>
          <p:txBody>
            <a:bodyPr wrap="none" anchor="ct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lgn="ctr">
                <a:spcBef>
                  <a:spcPct val="0"/>
                </a:spcBef>
                <a:buClrTx/>
                <a:buSzTx/>
                <a:buFontTx/>
                <a:buNone/>
              </a:pPr>
              <a:endParaRPr lang="zh-CN" altLang="en-US" sz="1800">
                <a:solidFill>
                  <a:srgbClr val="CC3300"/>
                </a:solidFill>
                <a:latin typeface="微软雅黑" panose="020B0503020204020204" pitchFamily="34" charset="-122"/>
                <a:ea typeface="微软雅黑" panose="020B0503020204020204" pitchFamily="34" charset="-122"/>
              </a:endParaRPr>
            </a:p>
          </p:txBody>
        </p:sp>
        <p:sp>
          <p:nvSpPr>
            <p:cNvPr id="13" name="Text Box 11">
              <a:extLst>
                <a:ext uri="{FF2B5EF4-FFF2-40B4-BE49-F238E27FC236}">
                  <a16:creationId xmlns:a16="http://schemas.microsoft.com/office/drawing/2014/main" id="{1D7844D7-A007-40B7-A4C6-A76DCFEEC7B7}"/>
                </a:ext>
              </a:extLst>
            </p:cNvPr>
            <p:cNvSpPr txBox="1">
              <a:spLocks noChangeArrowheads="1"/>
            </p:cNvSpPr>
            <p:nvPr/>
          </p:nvSpPr>
          <p:spPr bwMode="auto">
            <a:xfrm>
              <a:off x="5277" y="2954"/>
              <a:ext cx="438" cy="524"/>
            </a:xfrm>
            <a:prstGeom prst="rect">
              <a:avLst/>
            </a:prstGeom>
            <a:solidFill>
              <a:srgbClr val="0000FF">
                <a:alpha val="25882"/>
              </a:srgbClr>
            </a:solidFill>
            <a:ln w="9525">
              <a:solidFill>
                <a:schemeClr val="tx1"/>
              </a:solidFill>
              <a:miter lim="800000"/>
              <a:headEnd/>
              <a:tailEnd/>
            </a:ln>
          </p:spPr>
          <p:txBody>
            <a:bodyPr lIns="0" rIns="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14" name="AutoShape 12">
              <a:extLst>
                <a:ext uri="{FF2B5EF4-FFF2-40B4-BE49-F238E27FC236}">
                  <a16:creationId xmlns:a16="http://schemas.microsoft.com/office/drawing/2014/main" id="{112EF0F6-F556-4221-91AC-C0915FD351AB}"/>
                </a:ext>
              </a:extLst>
            </p:cNvPr>
            <p:cNvSpPr>
              <a:spLocks noChangeArrowheads="1"/>
            </p:cNvSpPr>
            <p:nvPr/>
          </p:nvSpPr>
          <p:spPr bwMode="auto">
            <a:xfrm>
              <a:off x="4990" y="3124"/>
              <a:ext cx="255" cy="142"/>
            </a:xfrm>
            <a:prstGeom prst="leftRightArrow">
              <a:avLst>
                <a:gd name="adj1" fmla="val 50000"/>
                <a:gd name="adj2" fmla="val 35907"/>
              </a:avLst>
            </a:prstGeom>
            <a:solidFill>
              <a:schemeClr val="bg1"/>
            </a:solidFill>
            <a:ln w="28575">
              <a:solidFill>
                <a:srgbClr val="CC3300"/>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15" name="Text Box 13">
              <a:extLst>
                <a:ext uri="{FF2B5EF4-FFF2-40B4-BE49-F238E27FC236}">
                  <a16:creationId xmlns:a16="http://schemas.microsoft.com/office/drawing/2014/main" id="{6302112D-1EF2-40DD-8A45-F66488812988}"/>
                </a:ext>
              </a:extLst>
            </p:cNvPr>
            <p:cNvSpPr txBox="1">
              <a:spLocks noChangeArrowheads="1"/>
            </p:cNvSpPr>
            <p:nvPr/>
          </p:nvSpPr>
          <p:spPr bwMode="auto">
            <a:xfrm>
              <a:off x="2511" y="1848"/>
              <a:ext cx="680" cy="237"/>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  MAR</a:t>
              </a:r>
            </a:p>
          </p:txBody>
        </p:sp>
        <p:sp>
          <p:nvSpPr>
            <p:cNvPr id="16" name="Text Box 14">
              <a:extLst>
                <a:ext uri="{FF2B5EF4-FFF2-40B4-BE49-F238E27FC236}">
                  <a16:creationId xmlns:a16="http://schemas.microsoft.com/office/drawing/2014/main" id="{75FCEA23-807F-4970-A809-9E2413CC26E8}"/>
                </a:ext>
              </a:extLst>
            </p:cNvPr>
            <p:cNvSpPr txBox="1">
              <a:spLocks noChangeArrowheads="1"/>
            </p:cNvSpPr>
            <p:nvPr/>
          </p:nvSpPr>
          <p:spPr bwMode="auto">
            <a:xfrm>
              <a:off x="2540" y="3747"/>
              <a:ext cx="680" cy="237"/>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chemeClr val="accent2"/>
                  </a:solidFill>
                  <a:latin typeface="微软雅黑" panose="020B0503020204020204" pitchFamily="34" charset="-122"/>
                  <a:ea typeface="微软雅黑" panose="020B0503020204020204" pitchFamily="34" charset="-122"/>
                </a:rPr>
                <a:t>  MDR</a:t>
              </a:r>
            </a:p>
          </p:txBody>
        </p:sp>
        <p:sp>
          <p:nvSpPr>
            <p:cNvPr id="17" name="Line 15">
              <a:extLst>
                <a:ext uri="{FF2B5EF4-FFF2-40B4-BE49-F238E27FC236}">
                  <a16:creationId xmlns:a16="http://schemas.microsoft.com/office/drawing/2014/main" id="{305F5D55-1CDB-4061-89BD-35A82D25853F}"/>
                </a:ext>
              </a:extLst>
            </p:cNvPr>
            <p:cNvSpPr>
              <a:spLocks noChangeShapeType="1"/>
            </p:cNvSpPr>
            <p:nvPr/>
          </p:nvSpPr>
          <p:spPr bwMode="auto">
            <a:xfrm>
              <a:off x="1349" y="1961"/>
              <a:ext cx="340" cy="0"/>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6">
              <a:extLst>
                <a:ext uri="{FF2B5EF4-FFF2-40B4-BE49-F238E27FC236}">
                  <a16:creationId xmlns:a16="http://schemas.microsoft.com/office/drawing/2014/main" id="{CDB211B4-0A4A-49B7-BE7E-BC6A63C9A4A4}"/>
                </a:ext>
              </a:extLst>
            </p:cNvPr>
            <p:cNvSpPr>
              <a:spLocks noChangeShapeType="1"/>
            </p:cNvSpPr>
            <p:nvPr/>
          </p:nvSpPr>
          <p:spPr bwMode="auto">
            <a:xfrm>
              <a:off x="2341" y="1961"/>
              <a:ext cx="171" cy="0"/>
            </a:xfrm>
            <a:prstGeom prst="line">
              <a:avLst/>
            </a:prstGeom>
            <a:noFill/>
            <a:ln w="38100">
              <a:solidFill>
                <a:srgbClr val="00763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7">
              <a:extLst>
                <a:ext uri="{FF2B5EF4-FFF2-40B4-BE49-F238E27FC236}">
                  <a16:creationId xmlns:a16="http://schemas.microsoft.com/office/drawing/2014/main" id="{C9EDE248-D08C-46EB-A451-3FE1445EC134}"/>
                </a:ext>
              </a:extLst>
            </p:cNvPr>
            <p:cNvSpPr>
              <a:spLocks noChangeShapeType="1"/>
            </p:cNvSpPr>
            <p:nvPr/>
          </p:nvSpPr>
          <p:spPr bwMode="auto">
            <a:xfrm>
              <a:off x="2767" y="3435"/>
              <a:ext cx="0" cy="312"/>
            </a:xfrm>
            <a:prstGeom prst="line">
              <a:avLst/>
            </a:prstGeom>
            <a:noFill/>
            <a:ln w="38100">
              <a:solidFill>
                <a:srgbClr val="3333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 name="Group 18">
              <a:extLst>
                <a:ext uri="{FF2B5EF4-FFF2-40B4-BE49-F238E27FC236}">
                  <a16:creationId xmlns:a16="http://schemas.microsoft.com/office/drawing/2014/main" id="{D6609678-A70D-4DD6-9F79-F47593889C89}"/>
                </a:ext>
              </a:extLst>
            </p:cNvPr>
            <p:cNvGrpSpPr>
              <a:grpSpLocks/>
            </p:cNvGrpSpPr>
            <p:nvPr/>
          </p:nvGrpSpPr>
          <p:grpSpPr bwMode="auto">
            <a:xfrm>
              <a:off x="1746" y="2330"/>
              <a:ext cx="482" cy="935"/>
              <a:chOff x="3135" y="2472"/>
              <a:chExt cx="454" cy="935"/>
            </a:xfrm>
          </p:grpSpPr>
          <p:grpSp>
            <p:nvGrpSpPr>
              <p:cNvPr id="87" name="Group 19">
                <a:extLst>
                  <a:ext uri="{FF2B5EF4-FFF2-40B4-BE49-F238E27FC236}">
                    <a16:creationId xmlns:a16="http://schemas.microsoft.com/office/drawing/2014/main" id="{27B03736-FAD4-4EC3-A277-4497A4541F62}"/>
                  </a:ext>
                </a:extLst>
              </p:cNvPr>
              <p:cNvGrpSpPr>
                <a:grpSpLocks/>
              </p:cNvGrpSpPr>
              <p:nvPr/>
            </p:nvGrpSpPr>
            <p:grpSpPr bwMode="auto">
              <a:xfrm flipH="1">
                <a:off x="3135" y="2472"/>
                <a:ext cx="454" cy="935"/>
                <a:chOff x="3078" y="2330"/>
                <a:chExt cx="625" cy="1580"/>
              </a:xfrm>
            </p:grpSpPr>
            <p:sp>
              <p:nvSpPr>
                <p:cNvPr id="89" name="Line 12">
                  <a:extLst>
                    <a:ext uri="{FF2B5EF4-FFF2-40B4-BE49-F238E27FC236}">
                      <a16:creationId xmlns:a16="http://schemas.microsoft.com/office/drawing/2014/main" id="{5BEEC83E-C49C-4EBF-81C9-2607B802419F}"/>
                    </a:ext>
                  </a:extLst>
                </p:cNvPr>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3">
                  <a:extLst>
                    <a:ext uri="{FF2B5EF4-FFF2-40B4-BE49-F238E27FC236}">
                      <a16:creationId xmlns:a16="http://schemas.microsoft.com/office/drawing/2014/main" id="{0E9121F9-60ED-4BC9-8151-EF3C532C0B63}"/>
                    </a:ext>
                  </a:extLst>
                </p:cNvPr>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4">
                  <a:extLst>
                    <a:ext uri="{FF2B5EF4-FFF2-40B4-BE49-F238E27FC236}">
                      <a16:creationId xmlns:a16="http://schemas.microsoft.com/office/drawing/2014/main" id="{18D6FC42-156F-4264-824A-1A3996951559}"/>
                    </a:ext>
                  </a:extLst>
                </p:cNvPr>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16">
                  <a:extLst>
                    <a:ext uri="{FF2B5EF4-FFF2-40B4-BE49-F238E27FC236}">
                      <a16:creationId xmlns:a16="http://schemas.microsoft.com/office/drawing/2014/main" id="{D3500098-8F5B-4D84-B733-632E710CDA22}"/>
                    </a:ext>
                  </a:extLst>
                </p:cNvPr>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8">
                  <a:extLst>
                    <a:ext uri="{FF2B5EF4-FFF2-40B4-BE49-F238E27FC236}">
                      <a16:creationId xmlns:a16="http://schemas.microsoft.com/office/drawing/2014/main" id="{A65340DD-5E09-4E25-BAF3-E164F965ACED}"/>
                    </a:ext>
                  </a:extLst>
                </p:cNvPr>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9">
                  <a:extLst>
                    <a:ext uri="{FF2B5EF4-FFF2-40B4-BE49-F238E27FC236}">
                      <a16:creationId xmlns:a16="http://schemas.microsoft.com/office/drawing/2014/main" id="{63B89596-CF38-450F-8AD5-B9D52A58AC73}"/>
                    </a:ext>
                  </a:extLst>
                </p:cNvPr>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20">
                  <a:extLst>
                    <a:ext uri="{FF2B5EF4-FFF2-40B4-BE49-F238E27FC236}">
                      <a16:creationId xmlns:a16="http://schemas.microsoft.com/office/drawing/2014/main" id="{E8942545-7F2E-4BBC-81B1-EE3BE01C0D97}"/>
                    </a:ext>
                  </a:extLst>
                </p:cNvPr>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22">
                  <a:extLst>
                    <a:ext uri="{FF2B5EF4-FFF2-40B4-BE49-F238E27FC236}">
                      <a16:creationId xmlns:a16="http://schemas.microsoft.com/office/drawing/2014/main" id="{4A1A61B0-E6F0-46AC-9AD0-98A6376014DD}"/>
                    </a:ext>
                  </a:extLst>
                </p:cNvPr>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 name="Rectangle 25">
                <a:extLst>
                  <a:ext uri="{FF2B5EF4-FFF2-40B4-BE49-F238E27FC236}">
                    <a16:creationId xmlns:a16="http://schemas.microsoft.com/office/drawing/2014/main" id="{EC7B658A-7288-4598-AFFE-6FB66D9CB793}"/>
                  </a:ext>
                </a:extLst>
              </p:cNvPr>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lnSpc>
                    <a:spcPct val="90000"/>
                  </a:lnSpc>
                  <a:spcBef>
                    <a:spcPct val="0"/>
                  </a:spcBef>
                  <a:buClrTx/>
                  <a:buSzTx/>
                  <a:buFontTx/>
                  <a:buNone/>
                </a:pPr>
                <a:r>
                  <a:rPr lang="en-US" altLang="zh-CN" sz="2400">
                    <a:latin typeface="Arial" panose="020B0604020202020204" pitchFamily="34" charset="0"/>
                    <a:ea typeface="宋体" panose="02010600030101010101" pitchFamily="2" charset="-122"/>
                    <a:cs typeface="Arial" panose="020B0604020202020204" pitchFamily="34" charset="0"/>
                  </a:rPr>
                  <a:t>ALU</a:t>
                </a:r>
              </a:p>
            </p:txBody>
          </p:sp>
        </p:grpSp>
        <p:grpSp>
          <p:nvGrpSpPr>
            <p:cNvPr id="21" name="Group 29">
              <a:extLst>
                <a:ext uri="{FF2B5EF4-FFF2-40B4-BE49-F238E27FC236}">
                  <a16:creationId xmlns:a16="http://schemas.microsoft.com/office/drawing/2014/main" id="{AF69C0F6-0E91-436A-844A-9F6FBD1A4F11}"/>
                </a:ext>
              </a:extLst>
            </p:cNvPr>
            <p:cNvGrpSpPr>
              <a:grpSpLocks/>
            </p:cNvGrpSpPr>
            <p:nvPr/>
          </p:nvGrpSpPr>
          <p:grpSpPr bwMode="auto">
            <a:xfrm>
              <a:off x="2200" y="2585"/>
              <a:ext cx="255" cy="510"/>
              <a:chOff x="2030" y="2415"/>
              <a:chExt cx="341" cy="510"/>
            </a:xfrm>
          </p:grpSpPr>
          <p:sp>
            <p:nvSpPr>
              <p:cNvPr id="85" name="Line 30">
                <a:extLst>
                  <a:ext uri="{FF2B5EF4-FFF2-40B4-BE49-F238E27FC236}">
                    <a16:creationId xmlns:a16="http://schemas.microsoft.com/office/drawing/2014/main" id="{49FE98B3-2B4D-4293-9645-FBC54FCE0E72}"/>
                  </a:ext>
                </a:extLst>
              </p:cNvPr>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31">
                <a:extLst>
                  <a:ext uri="{FF2B5EF4-FFF2-40B4-BE49-F238E27FC236}">
                    <a16:creationId xmlns:a16="http://schemas.microsoft.com/office/drawing/2014/main" id="{A5192457-E7AB-48BB-9DE5-9ED15D087683}"/>
                  </a:ext>
                </a:extLst>
              </p:cNvPr>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 name="Text Box 32">
              <a:extLst>
                <a:ext uri="{FF2B5EF4-FFF2-40B4-BE49-F238E27FC236}">
                  <a16:creationId xmlns:a16="http://schemas.microsoft.com/office/drawing/2014/main" id="{1C435431-F1A6-4465-9EE6-272296D931D5}"/>
                </a:ext>
              </a:extLst>
            </p:cNvPr>
            <p:cNvSpPr txBox="1">
              <a:spLocks noChangeArrowheads="1"/>
            </p:cNvSpPr>
            <p:nvPr/>
          </p:nvSpPr>
          <p:spPr bwMode="auto">
            <a:xfrm>
              <a:off x="1122" y="2273"/>
              <a:ext cx="284" cy="1024"/>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0"/>
                </a:spcBef>
                <a:buClrTx/>
                <a:buSzTx/>
                <a:buFontTx/>
                <a:buNone/>
              </a:pPr>
              <a:r>
                <a:rPr lang="zh-CN" altLang="en-US" sz="2000">
                  <a:latin typeface="微软雅黑" panose="020B0503020204020204" pitchFamily="34" charset="-122"/>
                  <a:ea typeface="微软雅黑" panose="020B0503020204020204" pitchFamily="34" charset="-122"/>
                </a:rPr>
                <a:t>标</a:t>
              </a:r>
            </a:p>
            <a:p>
              <a:pPr>
                <a:spcBef>
                  <a:spcPct val="0"/>
                </a:spcBef>
                <a:buClrTx/>
                <a:buSzTx/>
                <a:buFontTx/>
                <a:buNone/>
              </a:pPr>
              <a:r>
                <a:rPr lang="zh-CN" altLang="en-US" sz="2000">
                  <a:latin typeface="微软雅黑" panose="020B0503020204020204" pitchFamily="34" charset="-122"/>
                  <a:ea typeface="微软雅黑" panose="020B0503020204020204" pitchFamily="34" charset="-122"/>
                </a:rPr>
                <a:t>志</a:t>
              </a:r>
            </a:p>
            <a:p>
              <a:pPr>
                <a:spcBef>
                  <a:spcPct val="0"/>
                </a:spcBef>
                <a:buClrTx/>
                <a:buSzTx/>
                <a:buFontTx/>
                <a:buNone/>
              </a:pPr>
              <a:r>
                <a:rPr lang="zh-CN" altLang="en-US" sz="2000">
                  <a:latin typeface="微软雅黑" panose="020B0503020204020204" pitchFamily="34" charset="-122"/>
                  <a:ea typeface="微软雅黑" panose="020B0503020204020204" pitchFamily="34" charset="-122"/>
                </a:rPr>
                <a:t>寄</a:t>
              </a:r>
            </a:p>
            <a:p>
              <a:pPr>
                <a:spcBef>
                  <a:spcPct val="0"/>
                </a:spcBef>
                <a:buClrTx/>
                <a:buSzTx/>
                <a:buFontTx/>
                <a:buNone/>
              </a:pPr>
              <a:r>
                <a:rPr lang="zh-CN" altLang="en-US" sz="2000">
                  <a:latin typeface="微软雅黑" panose="020B0503020204020204" pitchFamily="34" charset="-122"/>
                  <a:ea typeface="微软雅黑" panose="020B0503020204020204" pitchFamily="34" charset="-122"/>
                </a:rPr>
                <a:t>存</a:t>
              </a:r>
            </a:p>
            <a:p>
              <a:pPr>
                <a:spcBef>
                  <a:spcPct val="0"/>
                </a:spcBef>
                <a:buClrTx/>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23" name="Line 33">
              <a:extLst>
                <a:ext uri="{FF2B5EF4-FFF2-40B4-BE49-F238E27FC236}">
                  <a16:creationId xmlns:a16="http://schemas.microsoft.com/office/drawing/2014/main" id="{E869EE58-C6D4-4418-8714-AF42B37F2499}"/>
                </a:ext>
              </a:extLst>
            </p:cNvPr>
            <p:cNvSpPr>
              <a:spLocks noChangeShapeType="1"/>
            </p:cNvSpPr>
            <p:nvPr/>
          </p:nvSpPr>
          <p:spPr bwMode="auto">
            <a:xfrm flipH="1">
              <a:off x="1406" y="2642"/>
              <a:ext cx="340"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34">
              <a:extLst>
                <a:ext uri="{FF2B5EF4-FFF2-40B4-BE49-F238E27FC236}">
                  <a16:creationId xmlns:a16="http://schemas.microsoft.com/office/drawing/2014/main" id="{2F0D7C68-BC82-4BFE-AFD6-89BCFA94A70B}"/>
                </a:ext>
              </a:extLst>
            </p:cNvPr>
            <p:cNvGrpSpPr>
              <a:grpSpLocks/>
            </p:cNvGrpSpPr>
            <p:nvPr/>
          </p:nvGrpSpPr>
          <p:grpSpPr bwMode="auto">
            <a:xfrm>
              <a:off x="952" y="2075"/>
              <a:ext cx="143" cy="539"/>
              <a:chOff x="895" y="1905"/>
              <a:chExt cx="143" cy="539"/>
            </a:xfrm>
          </p:grpSpPr>
          <p:sp>
            <p:nvSpPr>
              <p:cNvPr id="83" name="Line 35">
                <a:extLst>
                  <a:ext uri="{FF2B5EF4-FFF2-40B4-BE49-F238E27FC236}">
                    <a16:creationId xmlns:a16="http://schemas.microsoft.com/office/drawing/2014/main" id="{830CEE88-E3E5-44F8-8B1A-96B3626A93FC}"/>
                  </a:ext>
                </a:extLst>
              </p:cNvPr>
              <p:cNvSpPr>
                <a:spLocks noChangeShapeType="1"/>
              </p:cNvSpPr>
              <p:nvPr/>
            </p:nvSpPr>
            <p:spPr bwMode="auto">
              <a:xfrm flipH="1">
                <a:off x="896" y="2443"/>
                <a:ext cx="142"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36">
                <a:extLst>
                  <a:ext uri="{FF2B5EF4-FFF2-40B4-BE49-F238E27FC236}">
                    <a16:creationId xmlns:a16="http://schemas.microsoft.com/office/drawing/2014/main" id="{C7C9FC57-DB8B-4C84-B822-493E5F414C59}"/>
                  </a:ext>
                </a:extLst>
              </p:cNvPr>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 name="Line 37">
              <a:extLst>
                <a:ext uri="{FF2B5EF4-FFF2-40B4-BE49-F238E27FC236}">
                  <a16:creationId xmlns:a16="http://schemas.microsoft.com/office/drawing/2014/main" id="{BE28B33E-D772-4CD8-9A08-F9A9BA70C0E9}"/>
                </a:ext>
              </a:extLst>
            </p:cNvPr>
            <p:cNvSpPr>
              <a:spLocks noChangeShapeType="1"/>
            </p:cNvSpPr>
            <p:nvPr/>
          </p:nvSpPr>
          <p:spPr bwMode="auto">
            <a:xfrm flipV="1">
              <a:off x="2852" y="2103"/>
              <a:ext cx="0" cy="3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38">
              <a:extLst>
                <a:ext uri="{FF2B5EF4-FFF2-40B4-BE49-F238E27FC236}">
                  <a16:creationId xmlns:a16="http://schemas.microsoft.com/office/drawing/2014/main" id="{E0E5E306-9450-433E-8E53-3CC6F2207CC2}"/>
                </a:ext>
              </a:extLst>
            </p:cNvPr>
            <p:cNvGrpSpPr>
              <a:grpSpLocks/>
            </p:cNvGrpSpPr>
            <p:nvPr/>
          </p:nvGrpSpPr>
          <p:grpSpPr bwMode="auto">
            <a:xfrm>
              <a:off x="1576" y="2867"/>
              <a:ext cx="964" cy="937"/>
              <a:chOff x="1576" y="2924"/>
              <a:chExt cx="964" cy="937"/>
            </a:xfrm>
          </p:grpSpPr>
          <p:sp>
            <p:nvSpPr>
              <p:cNvPr id="80" name="Line 39">
                <a:extLst>
                  <a:ext uri="{FF2B5EF4-FFF2-40B4-BE49-F238E27FC236}">
                    <a16:creationId xmlns:a16="http://schemas.microsoft.com/office/drawing/2014/main" id="{DA9CFA22-9732-4F52-A104-3865E8729DFD}"/>
                  </a:ext>
                </a:extLst>
              </p:cNvPr>
              <p:cNvSpPr>
                <a:spLocks noChangeShapeType="1"/>
              </p:cNvSpPr>
              <p:nvPr/>
            </p:nvSpPr>
            <p:spPr bwMode="auto">
              <a:xfrm>
                <a:off x="1576" y="2924"/>
                <a:ext cx="0" cy="935"/>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40">
                <a:extLst>
                  <a:ext uri="{FF2B5EF4-FFF2-40B4-BE49-F238E27FC236}">
                    <a16:creationId xmlns:a16="http://schemas.microsoft.com/office/drawing/2014/main" id="{725F6B7B-AE0C-489B-A3E1-87FC1F01C9A8}"/>
                  </a:ext>
                </a:extLst>
              </p:cNvPr>
              <p:cNvSpPr>
                <a:spLocks noChangeShapeType="1"/>
              </p:cNvSpPr>
              <p:nvPr/>
            </p:nvSpPr>
            <p:spPr bwMode="auto">
              <a:xfrm>
                <a:off x="1576" y="3861"/>
                <a:ext cx="964"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 name="Line 41">
                <a:extLst>
                  <a:ext uri="{FF2B5EF4-FFF2-40B4-BE49-F238E27FC236}">
                    <a16:creationId xmlns:a16="http://schemas.microsoft.com/office/drawing/2014/main" id="{9F414DBD-FBAE-463C-B8A7-1966947CE5A5}"/>
                  </a:ext>
                </a:extLst>
              </p:cNvPr>
              <p:cNvSpPr>
                <a:spLocks noChangeShapeType="1"/>
              </p:cNvSpPr>
              <p:nvPr/>
            </p:nvSpPr>
            <p:spPr bwMode="auto">
              <a:xfrm flipH="1">
                <a:off x="1576" y="2924"/>
                <a:ext cx="171"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42">
              <a:extLst>
                <a:ext uri="{FF2B5EF4-FFF2-40B4-BE49-F238E27FC236}">
                  <a16:creationId xmlns:a16="http://schemas.microsoft.com/office/drawing/2014/main" id="{F5A9ACF2-485C-4CB5-9773-545097B63905}"/>
                </a:ext>
              </a:extLst>
            </p:cNvPr>
            <p:cNvGrpSpPr>
              <a:grpSpLocks/>
            </p:cNvGrpSpPr>
            <p:nvPr/>
          </p:nvGrpSpPr>
          <p:grpSpPr bwMode="auto">
            <a:xfrm>
              <a:off x="2115" y="3350"/>
              <a:ext cx="311" cy="453"/>
              <a:chOff x="2115" y="3405"/>
              <a:chExt cx="311" cy="453"/>
            </a:xfrm>
          </p:grpSpPr>
          <p:sp>
            <p:nvSpPr>
              <p:cNvPr id="78" name="Line 43">
                <a:extLst>
                  <a:ext uri="{FF2B5EF4-FFF2-40B4-BE49-F238E27FC236}">
                    <a16:creationId xmlns:a16="http://schemas.microsoft.com/office/drawing/2014/main" id="{9938AD8A-444E-48F5-8F7E-552519B358C6}"/>
                  </a:ext>
                </a:extLst>
              </p:cNvPr>
              <p:cNvSpPr>
                <a:spLocks noChangeShapeType="1"/>
              </p:cNvSpPr>
              <p:nvPr/>
            </p:nvSpPr>
            <p:spPr bwMode="auto">
              <a:xfrm flipV="1">
                <a:off x="2115" y="3405"/>
                <a:ext cx="0" cy="453"/>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44">
                <a:extLst>
                  <a:ext uri="{FF2B5EF4-FFF2-40B4-BE49-F238E27FC236}">
                    <a16:creationId xmlns:a16="http://schemas.microsoft.com/office/drawing/2014/main" id="{3A1D2BCD-BDA8-4A64-AC8F-9E0806B8ED6A}"/>
                  </a:ext>
                </a:extLst>
              </p:cNvPr>
              <p:cNvSpPr>
                <a:spLocks noChangeShapeType="1"/>
              </p:cNvSpPr>
              <p:nvPr/>
            </p:nvSpPr>
            <p:spPr bwMode="auto">
              <a:xfrm>
                <a:off x="2115" y="3407"/>
                <a:ext cx="311"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8" name="Group 45">
              <a:extLst>
                <a:ext uri="{FF2B5EF4-FFF2-40B4-BE49-F238E27FC236}">
                  <a16:creationId xmlns:a16="http://schemas.microsoft.com/office/drawing/2014/main" id="{96D6A74D-B94E-483A-B067-D1960DB5DD06}"/>
                </a:ext>
              </a:extLst>
            </p:cNvPr>
            <p:cNvGrpSpPr>
              <a:grpSpLocks/>
            </p:cNvGrpSpPr>
            <p:nvPr/>
          </p:nvGrpSpPr>
          <p:grpSpPr bwMode="auto">
            <a:xfrm>
              <a:off x="725" y="2101"/>
              <a:ext cx="2977" cy="1448"/>
              <a:chOff x="725" y="2158"/>
              <a:chExt cx="2977" cy="1448"/>
            </a:xfrm>
          </p:grpSpPr>
          <p:sp>
            <p:nvSpPr>
              <p:cNvPr id="75" name="Line 46">
                <a:extLst>
                  <a:ext uri="{FF2B5EF4-FFF2-40B4-BE49-F238E27FC236}">
                    <a16:creationId xmlns:a16="http://schemas.microsoft.com/office/drawing/2014/main" id="{B9A84F0C-1498-45B3-A6B3-F55FC5B3D458}"/>
                  </a:ext>
                </a:extLst>
              </p:cNvPr>
              <p:cNvSpPr>
                <a:spLocks noChangeShapeType="1"/>
              </p:cNvSpPr>
              <p:nvPr/>
            </p:nvSpPr>
            <p:spPr bwMode="auto">
              <a:xfrm flipV="1">
                <a:off x="725" y="3606"/>
                <a:ext cx="2977" cy="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47">
                <a:extLst>
                  <a:ext uri="{FF2B5EF4-FFF2-40B4-BE49-F238E27FC236}">
                    <a16:creationId xmlns:a16="http://schemas.microsoft.com/office/drawing/2014/main" id="{686E83DB-0C93-48BE-BA86-59D8D10D9EDF}"/>
                  </a:ext>
                </a:extLst>
              </p:cNvPr>
              <p:cNvSpPr>
                <a:spLocks noChangeShapeType="1"/>
              </p:cNvSpPr>
              <p:nvPr/>
            </p:nvSpPr>
            <p:spPr bwMode="auto">
              <a:xfrm>
                <a:off x="754" y="2158"/>
                <a:ext cx="0" cy="1389"/>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48">
                <a:extLst>
                  <a:ext uri="{FF2B5EF4-FFF2-40B4-BE49-F238E27FC236}">
                    <a16:creationId xmlns:a16="http://schemas.microsoft.com/office/drawing/2014/main" id="{D5978EC2-5B00-4186-ABCA-E93C3F021BA9}"/>
                  </a:ext>
                </a:extLst>
              </p:cNvPr>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9" name="Text Box 49">
              <a:extLst>
                <a:ext uri="{FF2B5EF4-FFF2-40B4-BE49-F238E27FC236}">
                  <a16:creationId xmlns:a16="http://schemas.microsoft.com/office/drawing/2014/main" id="{CD343DE8-9A83-4655-AA5F-ACCD7FA46908}"/>
                </a:ext>
              </a:extLst>
            </p:cNvPr>
            <p:cNvSpPr txBox="1">
              <a:spLocks noChangeArrowheads="1"/>
            </p:cNvSpPr>
            <p:nvPr/>
          </p:nvSpPr>
          <p:spPr bwMode="auto">
            <a:xfrm>
              <a:off x="414" y="3776"/>
              <a:ext cx="652" cy="237"/>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FF3300"/>
                  </a:solidFill>
                  <a:latin typeface="微软雅黑" panose="020B0503020204020204" pitchFamily="34" charset="-122"/>
                  <a:ea typeface="微软雅黑" panose="020B0503020204020204" pitchFamily="34" charset="-122"/>
                </a:rPr>
                <a:t>    </a:t>
              </a:r>
              <a:r>
                <a:rPr lang="en-US" altLang="zh-CN" sz="1800">
                  <a:solidFill>
                    <a:schemeClr val="hlink"/>
                  </a:solidFill>
                  <a:latin typeface="微软雅黑" panose="020B0503020204020204" pitchFamily="34" charset="-122"/>
                  <a:ea typeface="微软雅黑" panose="020B0503020204020204" pitchFamily="34" charset="-122"/>
                </a:rPr>
                <a:t>IR</a:t>
              </a:r>
            </a:p>
          </p:txBody>
        </p:sp>
        <p:sp>
          <p:nvSpPr>
            <p:cNvPr id="30" name="Line 50">
              <a:extLst>
                <a:ext uri="{FF2B5EF4-FFF2-40B4-BE49-F238E27FC236}">
                  <a16:creationId xmlns:a16="http://schemas.microsoft.com/office/drawing/2014/main" id="{6E5937C4-30A6-45E4-BA55-E2FD36C73546}"/>
                </a:ext>
              </a:extLst>
            </p:cNvPr>
            <p:cNvSpPr>
              <a:spLocks noChangeShapeType="1"/>
            </p:cNvSpPr>
            <p:nvPr/>
          </p:nvSpPr>
          <p:spPr bwMode="auto">
            <a:xfrm flipH="1">
              <a:off x="1066" y="3917"/>
              <a:ext cx="1475"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51">
              <a:extLst>
                <a:ext uri="{FF2B5EF4-FFF2-40B4-BE49-F238E27FC236}">
                  <a16:creationId xmlns:a16="http://schemas.microsoft.com/office/drawing/2014/main" id="{FE46818B-FCAD-46BA-B8EF-A7449D8F0A24}"/>
                </a:ext>
              </a:extLst>
            </p:cNvPr>
            <p:cNvSpPr>
              <a:spLocks noChangeShapeType="1"/>
            </p:cNvSpPr>
            <p:nvPr/>
          </p:nvSpPr>
          <p:spPr bwMode="auto">
            <a:xfrm flipV="1">
              <a:off x="527" y="2075"/>
              <a:ext cx="0" cy="1701"/>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2" name="Group 52">
              <a:extLst>
                <a:ext uri="{FF2B5EF4-FFF2-40B4-BE49-F238E27FC236}">
                  <a16:creationId xmlns:a16="http://schemas.microsoft.com/office/drawing/2014/main" id="{6CE99030-7BD2-4D29-835A-240905FB2033}"/>
                </a:ext>
              </a:extLst>
            </p:cNvPr>
            <p:cNvGrpSpPr>
              <a:grpSpLocks/>
            </p:cNvGrpSpPr>
            <p:nvPr/>
          </p:nvGrpSpPr>
          <p:grpSpPr bwMode="auto">
            <a:xfrm>
              <a:off x="3334" y="1593"/>
              <a:ext cx="795" cy="2438"/>
              <a:chOff x="3333" y="1650"/>
              <a:chExt cx="795" cy="2438"/>
            </a:xfrm>
          </p:grpSpPr>
          <p:sp>
            <p:nvSpPr>
              <p:cNvPr id="68" name="Text Box 53">
                <a:extLst>
                  <a:ext uri="{FF2B5EF4-FFF2-40B4-BE49-F238E27FC236}">
                    <a16:creationId xmlns:a16="http://schemas.microsoft.com/office/drawing/2014/main" id="{5FCDF26D-8C82-46AC-8A0D-18BFB7CFD0A9}"/>
                  </a:ext>
                </a:extLst>
              </p:cNvPr>
              <p:cNvSpPr txBox="1">
                <a:spLocks noChangeArrowheads="1"/>
              </p:cNvSpPr>
              <p:nvPr/>
            </p:nvSpPr>
            <p:spPr bwMode="auto">
              <a:xfrm>
                <a:off x="3447" y="1650"/>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69" name="AutoShape 54">
                <a:extLst>
                  <a:ext uri="{FF2B5EF4-FFF2-40B4-BE49-F238E27FC236}">
                    <a16:creationId xmlns:a16="http://schemas.microsoft.com/office/drawing/2014/main" id="{5876BE7D-EDE3-4081-A07C-C1601442C413}"/>
                  </a:ext>
                </a:extLst>
              </p:cNvPr>
              <p:cNvSpPr>
                <a:spLocks noChangeArrowheads="1"/>
              </p:cNvSpPr>
              <p:nvPr/>
            </p:nvSpPr>
            <p:spPr bwMode="auto">
              <a:xfrm>
                <a:off x="3362" y="2756"/>
                <a:ext cx="765" cy="284"/>
              </a:xfrm>
              <a:prstGeom prst="leftRightArrow">
                <a:avLst>
                  <a:gd name="adj1" fmla="val 50000"/>
                  <a:gd name="adj2" fmla="val 53861"/>
                </a:avLst>
              </a:prstGeom>
              <a:solidFill>
                <a:schemeClr val="bg1"/>
              </a:solidFill>
              <a:ln w="28575">
                <a:solidFill>
                  <a:srgbClr val="FF3300"/>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70" name="Text Box 55">
                <a:extLst>
                  <a:ext uri="{FF2B5EF4-FFF2-40B4-BE49-F238E27FC236}">
                    <a16:creationId xmlns:a16="http://schemas.microsoft.com/office/drawing/2014/main" id="{3F5BA9DB-764C-46C3-B8EA-0F4B6635B6BC}"/>
                  </a:ext>
                </a:extLst>
              </p:cNvPr>
              <p:cNvSpPr txBox="1">
                <a:spLocks noChangeArrowheads="1"/>
              </p:cNvSpPr>
              <p:nvPr/>
            </p:nvSpPr>
            <p:spPr bwMode="auto">
              <a:xfrm>
                <a:off x="3532" y="3634"/>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71" name="AutoShape 56">
                <a:extLst>
                  <a:ext uri="{FF2B5EF4-FFF2-40B4-BE49-F238E27FC236}">
                    <a16:creationId xmlns:a16="http://schemas.microsoft.com/office/drawing/2014/main" id="{36BE60CC-4FF0-497A-8D3D-A7C2DFBA5C0B}"/>
                  </a:ext>
                </a:extLst>
              </p:cNvPr>
              <p:cNvSpPr>
                <a:spLocks noChangeArrowheads="1"/>
              </p:cNvSpPr>
              <p:nvPr/>
            </p:nvSpPr>
            <p:spPr bwMode="auto">
              <a:xfrm>
                <a:off x="3334" y="3804"/>
                <a:ext cx="794" cy="284"/>
              </a:xfrm>
              <a:prstGeom prst="leftRightArrow">
                <a:avLst>
                  <a:gd name="adj1" fmla="val 50000"/>
                  <a:gd name="adj2" fmla="val 55903"/>
                </a:avLst>
              </a:prstGeom>
              <a:solidFill>
                <a:schemeClr val="bg1"/>
              </a:solidFill>
              <a:ln w="28575">
                <a:solidFill>
                  <a:srgbClr val="3333CC"/>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72" name="Text Box 57">
                <a:extLst>
                  <a:ext uri="{FF2B5EF4-FFF2-40B4-BE49-F238E27FC236}">
                    <a16:creationId xmlns:a16="http://schemas.microsoft.com/office/drawing/2014/main" id="{ABB7FEA3-7FE0-4176-B9F5-485C0444BE37}"/>
                  </a:ext>
                </a:extLst>
              </p:cNvPr>
              <p:cNvSpPr txBox="1">
                <a:spLocks noChangeArrowheads="1"/>
              </p:cNvSpPr>
              <p:nvPr/>
            </p:nvSpPr>
            <p:spPr bwMode="auto">
              <a:xfrm>
                <a:off x="3504" y="2534"/>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73" name="AutoShape 58">
                <a:extLst>
                  <a:ext uri="{FF2B5EF4-FFF2-40B4-BE49-F238E27FC236}">
                    <a16:creationId xmlns:a16="http://schemas.microsoft.com/office/drawing/2014/main" id="{167125FF-501D-4864-81C4-1FFA41A6E628}"/>
                  </a:ext>
                </a:extLst>
              </p:cNvPr>
              <p:cNvSpPr>
                <a:spLocks noChangeArrowheads="1"/>
              </p:cNvSpPr>
              <p:nvPr/>
            </p:nvSpPr>
            <p:spPr bwMode="auto">
              <a:xfrm>
                <a:off x="3333" y="1843"/>
                <a:ext cx="794" cy="341"/>
              </a:xfrm>
              <a:prstGeom prst="rightArrow">
                <a:avLst>
                  <a:gd name="adj1" fmla="val 50000"/>
                  <a:gd name="adj2" fmla="val 58200"/>
                </a:avLst>
              </a:prstGeom>
              <a:solidFill>
                <a:schemeClr val="bg1"/>
              </a:solidFill>
              <a:ln w="28575">
                <a:solidFill>
                  <a:srgbClr val="008000"/>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74" name="Line 59">
                <a:extLst>
                  <a:ext uri="{FF2B5EF4-FFF2-40B4-BE49-F238E27FC236}">
                    <a16:creationId xmlns:a16="http://schemas.microsoft.com/office/drawing/2014/main" id="{81D321E8-CA0E-481D-BD6F-3D972A6F4433}"/>
                  </a:ext>
                </a:extLst>
              </p:cNvPr>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Group 60">
              <a:extLst>
                <a:ext uri="{FF2B5EF4-FFF2-40B4-BE49-F238E27FC236}">
                  <a16:creationId xmlns:a16="http://schemas.microsoft.com/office/drawing/2014/main" id="{829CE91E-BE00-4475-8CF5-000AEAFAA81D}"/>
                </a:ext>
              </a:extLst>
            </p:cNvPr>
            <p:cNvGrpSpPr>
              <a:grpSpLocks/>
            </p:cNvGrpSpPr>
            <p:nvPr/>
          </p:nvGrpSpPr>
          <p:grpSpPr bwMode="auto">
            <a:xfrm>
              <a:off x="2199" y="2128"/>
              <a:ext cx="1106" cy="1340"/>
              <a:chOff x="2199" y="2185"/>
              <a:chExt cx="1106" cy="1340"/>
            </a:xfrm>
          </p:grpSpPr>
          <p:sp>
            <p:nvSpPr>
              <p:cNvPr id="56" name="Text Box 61">
                <a:extLst>
                  <a:ext uri="{FF2B5EF4-FFF2-40B4-BE49-F238E27FC236}">
                    <a16:creationId xmlns:a16="http://schemas.microsoft.com/office/drawing/2014/main" id="{33397504-F48F-4FDB-BFBE-58B41E419E64}"/>
                  </a:ext>
                </a:extLst>
              </p:cNvPr>
              <p:cNvSpPr txBox="1">
                <a:spLocks noChangeArrowheads="1"/>
              </p:cNvSpPr>
              <p:nvPr/>
            </p:nvSpPr>
            <p:spPr bwMode="auto">
              <a:xfrm>
                <a:off x="2199" y="2185"/>
                <a:ext cx="7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57" name="Group 62">
                <a:extLst>
                  <a:ext uri="{FF2B5EF4-FFF2-40B4-BE49-F238E27FC236}">
                    <a16:creationId xmlns:a16="http://schemas.microsoft.com/office/drawing/2014/main" id="{2E5C9889-CC25-47AF-91DF-1D861E97FB3C}"/>
                  </a:ext>
                </a:extLst>
              </p:cNvPr>
              <p:cNvGrpSpPr>
                <a:grpSpLocks/>
              </p:cNvGrpSpPr>
              <p:nvPr/>
            </p:nvGrpSpPr>
            <p:grpSpPr bwMode="auto">
              <a:xfrm>
                <a:off x="2452" y="2500"/>
                <a:ext cx="853" cy="1025"/>
                <a:chOff x="2398" y="2273"/>
                <a:chExt cx="853" cy="1025"/>
              </a:xfrm>
            </p:grpSpPr>
            <p:grpSp>
              <p:nvGrpSpPr>
                <p:cNvPr id="59" name="Group 63">
                  <a:extLst>
                    <a:ext uri="{FF2B5EF4-FFF2-40B4-BE49-F238E27FC236}">
                      <a16:creationId xmlns:a16="http://schemas.microsoft.com/office/drawing/2014/main" id="{F826BC3D-9F51-4665-9ABD-2FC2F81A8841}"/>
                    </a:ext>
                  </a:extLst>
                </p:cNvPr>
                <p:cNvGrpSpPr>
                  <a:grpSpLocks/>
                </p:cNvGrpSpPr>
                <p:nvPr/>
              </p:nvGrpSpPr>
              <p:grpSpPr bwMode="auto">
                <a:xfrm>
                  <a:off x="2398" y="2273"/>
                  <a:ext cx="652" cy="992"/>
                  <a:chOff x="2228" y="1678"/>
                  <a:chExt cx="737" cy="992"/>
                </a:xfrm>
              </p:grpSpPr>
              <p:sp>
                <p:nvSpPr>
                  <p:cNvPr id="64" name="Rectangle 64">
                    <a:extLst>
                      <a:ext uri="{FF2B5EF4-FFF2-40B4-BE49-F238E27FC236}">
                        <a16:creationId xmlns:a16="http://schemas.microsoft.com/office/drawing/2014/main" id="{4CB4D1DF-6952-44CA-8461-F83EC2DDEFCD}"/>
                      </a:ext>
                    </a:extLst>
                  </p:cNvPr>
                  <p:cNvSpPr>
                    <a:spLocks noChangeArrowheads="1"/>
                  </p:cNvSpPr>
                  <p:nvPr/>
                </p:nvSpPr>
                <p:spPr bwMode="auto">
                  <a:xfrm>
                    <a:off x="2228" y="1678"/>
                    <a:ext cx="737" cy="99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65" name="Line 65">
                    <a:extLst>
                      <a:ext uri="{FF2B5EF4-FFF2-40B4-BE49-F238E27FC236}">
                        <a16:creationId xmlns:a16="http://schemas.microsoft.com/office/drawing/2014/main" id="{2586A7A6-F6D0-48DE-819D-D218B3803DDB}"/>
                      </a:ext>
                    </a:extLst>
                  </p:cNvPr>
                  <p:cNvSpPr>
                    <a:spLocks noChangeShapeType="1"/>
                  </p:cNvSpPr>
                  <p:nvPr/>
                </p:nvSpPr>
                <p:spPr bwMode="auto">
                  <a:xfrm>
                    <a:off x="2228" y="1933"/>
                    <a:ext cx="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66">
                    <a:extLst>
                      <a:ext uri="{FF2B5EF4-FFF2-40B4-BE49-F238E27FC236}">
                        <a16:creationId xmlns:a16="http://schemas.microsoft.com/office/drawing/2014/main" id="{DEDA5EAC-8AEA-466E-B86A-6A649A7ABA24}"/>
                      </a:ext>
                    </a:extLst>
                  </p:cNvPr>
                  <p:cNvSpPr>
                    <a:spLocks noChangeShapeType="1"/>
                  </p:cNvSpPr>
                  <p:nvPr/>
                </p:nvSpPr>
                <p:spPr bwMode="auto">
                  <a:xfrm>
                    <a:off x="2228" y="2188"/>
                    <a:ext cx="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67">
                    <a:extLst>
                      <a:ext uri="{FF2B5EF4-FFF2-40B4-BE49-F238E27FC236}">
                        <a16:creationId xmlns:a16="http://schemas.microsoft.com/office/drawing/2014/main" id="{0837AB5D-8133-4F5A-983D-4204619BB41E}"/>
                      </a:ext>
                    </a:extLst>
                  </p:cNvPr>
                  <p:cNvSpPr>
                    <a:spLocks noChangeShapeType="1"/>
                  </p:cNvSpPr>
                  <p:nvPr/>
                </p:nvSpPr>
                <p:spPr bwMode="auto">
                  <a:xfrm>
                    <a:off x="2228" y="2415"/>
                    <a:ext cx="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Text Box 68">
                  <a:extLst>
                    <a:ext uri="{FF2B5EF4-FFF2-40B4-BE49-F238E27FC236}">
                      <a16:creationId xmlns:a16="http://schemas.microsoft.com/office/drawing/2014/main" id="{7BE909B9-79D8-426F-BAF6-BE9D16A9F5B7}"/>
                    </a:ext>
                  </a:extLst>
                </p:cNvPr>
                <p:cNvSpPr txBox="1">
                  <a:spLocks noChangeArrowheads="1"/>
                </p:cNvSpPr>
                <p:nvPr/>
              </p:nvSpPr>
              <p:spPr bwMode="auto">
                <a:xfrm>
                  <a:off x="3051" y="228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latin typeface="微软雅黑" panose="020B0503020204020204" pitchFamily="34" charset="-122"/>
                      <a:ea typeface="微软雅黑" panose="020B0503020204020204" pitchFamily="34" charset="-122"/>
                    </a:rPr>
                    <a:t>0</a:t>
                  </a:r>
                </a:p>
              </p:txBody>
            </p:sp>
            <p:sp>
              <p:nvSpPr>
                <p:cNvPr id="61" name="Text Box 69">
                  <a:extLst>
                    <a:ext uri="{FF2B5EF4-FFF2-40B4-BE49-F238E27FC236}">
                      <a16:creationId xmlns:a16="http://schemas.microsoft.com/office/drawing/2014/main" id="{590BFC3E-5E2D-45EB-A9A2-7777A849B1BB}"/>
                    </a:ext>
                  </a:extLst>
                </p:cNvPr>
                <p:cNvSpPr txBox="1">
                  <a:spLocks noChangeArrowheads="1"/>
                </p:cNvSpPr>
                <p:nvPr/>
              </p:nvSpPr>
              <p:spPr bwMode="auto">
                <a:xfrm>
                  <a:off x="3052" y="2525"/>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latin typeface="微软雅黑" panose="020B0503020204020204" pitchFamily="34" charset="-122"/>
                      <a:ea typeface="微软雅黑" panose="020B0503020204020204" pitchFamily="34" charset="-122"/>
                    </a:rPr>
                    <a:t>1</a:t>
                  </a:r>
                </a:p>
              </p:txBody>
            </p:sp>
            <p:sp>
              <p:nvSpPr>
                <p:cNvPr id="62" name="Text Box 70">
                  <a:extLst>
                    <a:ext uri="{FF2B5EF4-FFF2-40B4-BE49-F238E27FC236}">
                      <a16:creationId xmlns:a16="http://schemas.microsoft.com/office/drawing/2014/main" id="{D4B4826E-BAF8-4BED-BB34-CB724E783FB2}"/>
                    </a:ext>
                  </a:extLst>
                </p:cNvPr>
                <p:cNvSpPr txBox="1">
                  <a:spLocks noChangeArrowheads="1"/>
                </p:cNvSpPr>
                <p:nvPr/>
              </p:nvSpPr>
              <p:spPr bwMode="auto">
                <a:xfrm>
                  <a:off x="3052" y="2784"/>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latin typeface="微软雅黑" panose="020B0503020204020204" pitchFamily="34" charset="-122"/>
                      <a:ea typeface="微软雅黑" panose="020B0503020204020204" pitchFamily="34" charset="-122"/>
                    </a:rPr>
                    <a:t>2</a:t>
                  </a:r>
                </a:p>
              </p:txBody>
            </p:sp>
            <p:sp>
              <p:nvSpPr>
                <p:cNvPr id="63" name="Text Box 71">
                  <a:extLst>
                    <a:ext uri="{FF2B5EF4-FFF2-40B4-BE49-F238E27FC236}">
                      <a16:creationId xmlns:a16="http://schemas.microsoft.com/office/drawing/2014/main" id="{2366B817-59BE-4366-B08A-F6EF1C46B1C7}"/>
                    </a:ext>
                  </a:extLst>
                </p:cNvPr>
                <p:cNvSpPr txBox="1">
                  <a:spLocks noChangeArrowheads="1"/>
                </p:cNvSpPr>
                <p:nvPr/>
              </p:nvSpPr>
              <p:spPr bwMode="auto">
                <a:xfrm>
                  <a:off x="3051" y="3067"/>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latin typeface="微软雅黑" panose="020B0503020204020204" pitchFamily="34" charset="-122"/>
                      <a:ea typeface="微软雅黑" panose="020B0503020204020204" pitchFamily="34" charset="-122"/>
                    </a:rPr>
                    <a:t>3</a:t>
                  </a:r>
                </a:p>
              </p:txBody>
            </p:sp>
          </p:grpSp>
          <p:sp>
            <p:nvSpPr>
              <p:cNvPr id="58" name="Rectangle 72">
                <a:extLst>
                  <a:ext uri="{FF2B5EF4-FFF2-40B4-BE49-F238E27FC236}">
                    <a16:creationId xmlns:a16="http://schemas.microsoft.com/office/drawing/2014/main" id="{F3DC7FEE-4D02-4E91-880A-D6DFC213EEFE}"/>
                  </a:ext>
                </a:extLst>
              </p:cNvPr>
              <p:cNvSpPr>
                <a:spLocks noChangeArrowheads="1"/>
              </p:cNvSpPr>
              <p:nvPr/>
            </p:nvSpPr>
            <p:spPr bwMode="auto">
              <a:xfrm>
                <a:off x="2455" y="2500"/>
                <a:ext cx="652" cy="992"/>
              </a:xfrm>
              <a:prstGeom prst="rect">
                <a:avLst/>
              </a:prstGeom>
              <a:solidFill>
                <a:srgbClr val="008000">
                  <a:alpha val="1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grpSp>
          <p:nvGrpSpPr>
            <p:cNvPr id="34" name="Group 73">
              <a:extLst>
                <a:ext uri="{FF2B5EF4-FFF2-40B4-BE49-F238E27FC236}">
                  <a16:creationId xmlns:a16="http://schemas.microsoft.com/office/drawing/2014/main" id="{203E9D2B-CD37-48F3-BA6A-0B232728580C}"/>
                </a:ext>
              </a:extLst>
            </p:cNvPr>
            <p:cNvGrpSpPr>
              <a:grpSpLocks/>
            </p:cNvGrpSpPr>
            <p:nvPr/>
          </p:nvGrpSpPr>
          <p:grpSpPr bwMode="auto">
            <a:xfrm>
              <a:off x="4127" y="1508"/>
              <a:ext cx="880" cy="2551"/>
              <a:chOff x="4127" y="1565"/>
              <a:chExt cx="880" cy="2551"/>
            </a:xfrm>
          </p:grpSpPr>
          <p:grpSp>
            <p:nvGrpSpPr>
              <p:cNvPr id="36" name="Group 74">
                <a:extLst>
                  <a:ext uri="{FF2B5EF4-FFF2-40B4-BE49-F238E27FC236}">
                    <a16:creationId xmlns:a16="http://schemas.microsoft.com/office/drawing/2014/main" id="{7CF47C8D-1A98-4516-A54A-5BA94A12C5B9}"/>
                  </a:ext>
                </a:extLst>
              </p:cNvPr>
              <p:cNvGrpSpPr>
                <a:grpSpLocks/>
              </p:cNvGrpSpPr>
              <p:nvPr/>
            </p:nvGrpSpPr>
            <p:grpSpPr bwMode="auto">
              <a:xfrm>
                <a:off x="4127" y="1565"/>
                <a:ext cx="880" cy="2551"/>
                <a:chOff x="4156" y="1565"/>
                <a:chExt cx="908" cy="2551"/>
              </a:xfrm>
            </p:grpSpPr>
            <p:sp>
              <p:nvSpPr>
                <p:cNvPr id="38" name="Text Box 75">
                  <a:extLst>
                    <a:ext uri="{FF2B5EF4-FFF2-40B4-BE49-F238E27FC236}">
                      <a16:creationId xmlns:a16="http://schemas.microsoft.com/office/drawing/2014/main" id="{4BF7A864-57AD-4FCB-A263-75DC89783DA9}"/>
                    </a:ext>
                  </a:extLst>
                </p:cNvPr>
                <p:cNvSpPr txBox="1">
                  <a:spLocks noChangeArrowheads="1"/>
                </p:cNvSpPr>
                <p:nvPr/>
              </p:nvSpPr>
              <p:spPr bwMode="auto">
                <a:xfrm>
                  <a:off x="4156" y="1565"/>
                  <a:ext cx="737" cy="288"/>
                </a:xfrm>
                <a:prstGeom prst="rect">
                  <a:avLst/>
                </a:prstGeom>
                <a:solidFill>
                  <a:srgbClr val="0000FF">
                    <a:alpha val="2588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39" name="Group 76">
                  <a:extLst>
                    <a:ext uri="{FF2B5EF4-FFF2-40B4-BE49-F238E27FC236}">
                      <a16:creationId xmlns:a16="http://schemas.microsoft.com/office/drawing/2014/main" id="{C3CCBCD2-0A58-4D5B-A7C6-BF49E1058D41}"/>
                    </a:ext>
                  </a:extLst>
                </p:cNvPr>
                <p:cNvGrpSpPr>
                  <a:grpSpLocks/>
                </p:cNvGrpSpPr>
                <p:nvPr/>
              </p:nvGrpSpPr>
              <p:grpSpPr bwMode="auto">
                <a:xfrm>
                  <a:off x="4156" y="1877"/>
                  <a:ext cx="737" cy="2211"/>
                  <a:chOff x="3447" y="1423"/>
                  <a:chExt cx="879" cy="2211"/>
                </a:xfrm>
              </p:grpSpPr>
              <p:sp>
                <p:nvSpPr>
                  <p:cNvPr id="48" name="Rectangle 77">
                    <a:extLst>
                      <a:ext uri="{FF2B5EF4-FFF2-40B4-BE49-F238E27FC236}">
                        <a16:creationId xmlns:a16="http://schemas.microsoft.com/office/drawing/2014/main" id="{DEACB7B6-F108-456F-BBE1-025F7246B3A8}"/>
                      </a:ext>
                    </a:extLst>
                  </p:cNvPr>
                  <p:cNvSpPr>
                    <a:spLocks noChangeArrowheads="1"/>
                  </p:cNvSpPr>
                  <p:nvPr/>
                </p:nvSpPr>
                <p:spPr bwMode="auto">
                  <a:xfrm>
                    <a:off x="3447" y="1423"/>
                    <a:ext cx="879" cy="2211"/>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49" name="Line 78">
                    <a:extLst>
                      <a:ext uri="{FF2B5EF4-FFF2-40B4-BE49-F238E27FC236}">
                        <a16:creationId xmlns:a16="http://schemas.microsoft.com/office/drawing/2014/main" id="{FA624C02-D316-457B-8A32-ACD207C70F9F}"/>
                      </a:ext>
                    </a:extLst>
                  </p:cNvPr>
                  <p:cNvSpPr>
                    <a:spLocks noChangeShapeType="1"/>
                  </p:cNvSpPr>
                  <p:nvPr/>
                </p:nvSpPr>
                <p:spPr bwMode="auto">
                  <a:xfrm>
                    <a:off x="3447" y="1678"/>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79">
                    <a:extLst>
                      <a:ext uri="{FF2B5EF4-FFF2-40B4-BE49-F238E27FC236}">
                        <a16:creationId xmlns:a16="http://schemas.microsoft.com/office/drawing/2014/main" id="{F092C4C6-DF95-4E80-8B75-7136DAAF70C0}"/>
                      </a:ext>
                    </a:extLst>
                  </p:cNvPr>
                  <p:cNvSpPr>
                    <a:spLocks noChangeShapeType="1"/>
                  </p:cNvSpPr>
                  <p:nvPr/>
                </p:nvSpPr>
                <p:spPr bwMode="auto">
                  <a:xfrm>
                    <a:off x="3447" y="1962"/>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80">
                    <a:extLst>
                      <a:ext uri="{FF2B5EF4-FFF2-40B4-BE49-F238E27FC236}">
                        <a16:creationId xmlns:a16="http://schemas.microsoft.com/office/drawing/2014/main" id="{2DFA2E7F-3E6D-4B00-A351-378DA2E733EF}"/>
                      </a:ext>
                    </a:extLst>
                  </p:cNvPr>
                  <p:cNvSpPr>
                    <a:spLocks noChangeShapeType="1"/>
                  </p:cNvSpPr>
                  <p:nvPr/>
                </p:nvSpPr>
                <p:spPr bwMode="auto">
                  <a:xfrm>
                    <a:off x="3447" y="2245"/>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81">
                    <a:extLst>
                      <a:ext uri="{FF2B5EF4-FFF2-40B4-BE49-F238E27FC236}">
                        <a16:creationId xmlns:a16="http://schemas.microsoft.com/office/drawing/2014/main" id="{494E2DB8-8A86-468A-AF62-DA02733DA0AA}"/>
                      </a:ext>
                    </a:extLst>
                  </p:cNvPr>
                  <p:cNvSpPr>
                    <a:spLocks noChangeShapeType="1"/>
                  </p:cNvSpPr>
                  <p:nvPr/>
                </p:nvSpPr>
                <p:spPr bwMode="auto">
                  <a:xfrm>
                    <a:off x="3447" y="2529"/>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82">
                    <a:extLst>
                      <a:ext uri="{FF2B5EF4-FFF2-40B4-BE49-F238E27FC236}">
                        <a16:creationId xmlns:a16="http://schemas.microsoft.com/office/drawing/2014/main" id="{CDB40588-8AFE-420F-8614-58F8FCF683D3}"/>
                      </a:ext>
                    </a:extLst>
                  </p:cNvPr>
                  <p:cNvSpPr>
                    <a:spLocks noChangeShapeType="1"/>
                  </p:cNvSpPr>
                  <p:nvPr/>
                </p:nvSpPr>
                <p:spPr bwMode="auto">
                  <a:xfrm>
                    <a:off x="3447" y="2812"/>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83">
                    <a:extLst>
                      <a:ext uri="{FF2B5EF4-FFF2-40B4-BE49-F238E27FC236}">
                        <a16:creationId xmlns:a16="http://schemas.microsoft.com/office/drawing/2014/main" id="{18991695-37BD-4E75-B9DE-7B66DAE12B3B}"/>
                      </a:ext>
                    </a:extLst>
                  </p:cNvPr>
                  <p:cNvSpPr>
                    <a:spLocks noChangeShapeType="1"/>
                  </p:cNvSpPr>
                  <p:nvPr/>
                </p:nvSpPr>
                <p:spPr bwMode="auto">
                  <a:xfrm>
                    <a:off x="3447" y="3096"/>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84">
                    <a:extLst>
                      <a:ext uri="{FF2B5EF4-FFF2-40B4-BE49-F238E27FC236}">
                        <a16:creationId xmlns:a16="http://schemas.microsoft.com/office/drawing/2014/main" id="{916A1484-8527-446E-8E9A-2572B7A813A3}"/>
                      </a:ext>
                    </a:extLst>
                  </p:cNvPr>
                  <p:cNvSpPr>
                    <a:spLocks noChangeShapeType="1"/>
                  </p:cNvSpPr>
                  <p:nvPr/>
                </p:nvSpPr>
                <p:spPr bwMode="auto">
                  <a:xfrm>
                    <a:off x="3447" y="3379"/>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 name="Text Box 85">
                  <a:extLst>
                    <a:ext uri="{FF2B5EF4-FFF2-40B4-BE49-F238E27FC236}">
                      <a16:creationId xmlns:a16="http://schemas.microsoft.com/office/drawing/2014/main" id="{42DF3715-FEF0-4CAE-B00F-E1368AFF2503}"/>
                    </a:ext>
                  </a:extLst>
                </p:cNvPr>
                <p:cNvSpPr txBox="1">
                  <a:spLocks noChangeArrowheads="1"/>
                </p:cNvSpPr>
                <p:nvPr/>
              </p:nvSpPr>
              <p:spPr bwMode="auto">
                <a:xfrm>
                  <a:off x="4864" y="1941"/>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0</a:t>
                  </a:r>
                </a:p>
              </p:txBody>
            </p:sp>
            <p:sp>
              <p:nvSpPr>
                <p:cNvPr id="41" name="Text Box 86">
                  <a:extLst>
                    <a:ext uri="{FF2B5EF4-FFF2-40B4-BE49-F238E27FC236}">
                      <a16:creationId xmlns:a16="http://schemas.microsoft.com/office/drawing/2014/main" id="{EC338B01-019E-4918-ADE4-BC545EA9C0A6}"/>
                    </a:ext>
                  </a:extLst>
                </p:cNvPr>
                <p:cNvSpPr txBox="1">
                  <a:spLocks noChangeArrowheads="1"/>
                </p:cNvSpPr>
                <p:nvPr/>
              </p:nvSpPr>
              <p:spPr bwMode="auto">
                <a:xfrm>
                  <a:off x="4865" y="2160"/>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1</a:t>
                  </a:r>
                </a:p>
              </p:txBody>
            </p:sp>
            <p:sp>
              <p:nvSpPr>
                <p:cNvPr id="42" name="Text Box 87">
                  <a:extLst>
                    <a:ext uri="{FF2B5EF4-FFF2-40B4-BE49-F238E27FC236}">
                      <a16:creationId xmlns:a16="http://schemas.microsoft.com/office/drawing/2014/main" id="{78D9A1CE-E3DC-429A-99EA-C1B9A41AD577}"/>
                    </a:ext>
                  </a:extLst>
                </p:cNvPr>
                <p:cNvSpPr txBox="1">
                  <a:spLocks noChangeArrowheads="1"/>
                </p:cNvSpPr>
                <p:nvPr/>
              </p:nvSpPr>
              <p:spPr bwMode="auto">
                <a:xfrm>
                  <a:off x="4865" y="247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2</a:t>
                  </a:r>
                </a:p>
              </p:txBody>
            </p:sp>
            <p:sp>
              <p:nvSpPr>
                <p:cNvPr id="43" name="Text Box 88">
                  <a:extLst>
                    <a:ext uri="{FF2B5EF4-FFF2-40B4-BE49-F238E27FC236}">
                      <a16:creationId xmlns:a16="http://schemas.microsoft.com/office/drawing/2014/main" id="{96561900-C8AB-4FAA-91EC-F4E536109F33}"/>
                    </a:ext>
                  </a:extLst>
                </p:cNvPr>
                <p:cNvSpPr txBox="1">
                  <a:spLocks noChangeArrowheads="1"/>
                </p:cNvSpPr>
                <p:nvPr/>
              </p:nvSpPr>
              <p:spPr bwMode="auto">
                <a:xfrm>
                  <a:off x="4864" y="2755"/>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3</a:t>
                  </a:r>
                </a:p>
              </p:txBody>
            </p:sp>
            <p:sp>
              <p:nvSpPr>
                <p:cNvPr id="44" name="Text Box 89">
                  <a:extLst>
                    <a:ext uri="{FF2B5EF4-FFF2-40B4-BE49-F238E27FC236}">
                      <a16:creationId xmlns:a16="http://schemas.microsoft.com/office/drawing/2014/main" id="{A72E6E53-6CFB-48F1-8E57-56613DDF8152}"/>
                    </a:ext>
                  </a:extLst>
                </p:cNvPr>
                <p:cNvSpPr txBox="1">
                  <a:spLocks noChangeArrowheads="1"/>
                </p:cNvSpPr>
                <p:nvPr/>
              </p:nvSpPr>
              <p:spPr bwMode="auto">
                <a:xfrm>
                  <a:off x="4865" y="298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4</a:t>
                  </a:r>
                </a:p>
              </p:txBody>
            </p:sp>
            <p:sp>
              <p:nvSpPr>
                <p:cNvPr id="45" name="Text Box 90">
                  <a:extLst>
                    <a:ext uri="{FF2B5EF4-FFF2-40B4-BE49-F238E27FC236}">
                      <a16:creationId xmlns:a16="http://schemas.microsoft.com/office/drawing/2014/main" id="{F80FE716-8CC6-4F86-B875-16D4E9139748}"/>
                    </a:ext>
                  </a:extLst>
                </p:cNvPr>
                <p:cNvSpPr txBox="1">
                  <a:spLocks noChangeArrowheads="1"/>
                </p:cNvSpPr>
                <p:nvPr/>
              </p:nvSpPr>
              <p:spPr bwMode="auto">
                <a:xfrm>
                  <a:off x="4865" y="332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5</a:t>
                  </a:r>
                </a:p>
              </p:txBody>
            </p:sp>
            <p:sp>
              <p:nvSpPr>
                <p:cNvPr id="46" name="Text Box 91">
                  <a:extLst>
                    <a:ext uri="{FF2B5EF4-FFF2-40B4-BE49-F238E27FC236}">
                      <a16:creationId xmlns:a16="http://schemas.microsoft.com/office/drawing/2014/main" id="{DEFB2EC7-DBEA-48B0-9D12-56745E350068}"/>
                    </a:ext>
                  </a:extLst>
                </p:cNvPr>
                <p:cNvSpPr txBox="1">
                  <a:spLocks noChangeArrowheads="1"/>
                </p:cNvSpPr>
                <p:nvPr/>
              </p:nvSpPr>
              <p:spPr bwMode="auto">
                <a:xfrm>
                  <a:off x="4864" y="3578"/>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6</a:t>
                  </a:r>
                </a:p>
              </p:txBody>
            </p:sp>
            <p:sp>
              <p:nvSpPr>
                <p:cNvPr id="47" name="Text Box 92">
                  <a:extLst>
                    <a:ext uri="{FF2B5EF4-FFF2-40B4-BE49-F238E27FC236}">
                      <a16:creationId xmlns:a16="http://schemas.microsoft.com/office/drawing/2014/main" id="{1B9A38EB-8BE8-45B2-9019-08F32C710EB2}"/>
                    </a:ext>
                  </a:extLst>
                </p:cNvPr>
                <p:cNvSpPr txBox="1">
                  <a:spLocks noChangeArrowheads="1"/>
                </p:cNvSpPr>
                <p:nvPr/>
              </p:nvSpPr>
              <p:spPr bwMode="auto">
                <a:xfrm>
                  <a:off x="4864" y="3885"/>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7</a:t>
                  </a:r>
                </a:p>
              </p:txBody>
            </p:sp>
          </p:grpSp>
          <p:sp>
            <p:nvSpPr>
              <p:cNvPr id="37" name="Rectangle 93">
                <a:extLst>
                  <a:ext uri="{FF2B5EF4-FFF2-40B4-BE49-F238E27FC236}">
                    <a16:creationId xmlns:a16="http://schemas.microsoft.com/office/drawing/2014/main" id="{543570F8-7C78-43BD-8B94-3C0D340339DF}"/>
                  </a:ext>
                </a:extLst>
              </p:cNvPr>
              <p:cNvSpPr>
                <a:spLocks noChangeArrowheads="1"/>
              </p:cNvSpPr>
              <p:nvPr/>
            </p:nvSpPr>
            <p:spPr bwMode="auto">
              <a:xfrm>
                <a:off x="4127" y="1877"/>
                <a:ext cx="708" cy="2211"/>
              </a:xfrm>
              <a:prstGeom prst="rect">
                <a:avLst/>
              </a:prstGeom>
              <a:solidFill>
                <a:srgbClr val="008000">
                  <a:alpha val="1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sp>
          <p:nvSpPr>
            <p:cNvPr id="35" name="Rectangle 94">
              <a:extLst>
                <a:ext uri="{FF2B5EF4-FFF2-40B4-BE49-F238E27FC236}">
                  <a16:creationId xmlns:a16="http://schemas.microsoft.com/office/drawing/2014/main" id="{EAA60482-D966-4553-B569-061A542522BE}"/>
                </a:ext>
              </a:extLst>
            </p:cNvPr>
            <p:cNvSpPr>
              <a:spLocks noChangeArrowheads="1"/>
            </p:cNvSpPr>
            <p:nvPr/>
          </p:nvSpPr>
          <p:spPr bwMode="auto">
            <a:xfrm>
              <a:off x="130" y="1395"/>
              <a:ext cx="4876" cy="2863"/>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sp>
        <p:nvSpPr>
          <p:cNvPr id="97" name="Text Box 3">
            <a:extLst>
              <a:ext uri="{FF2B5EF4-FFF2-40B4-BE49-F238E27FC236}">
                <a16:creationId xmlns:a16="http://schemas.microsoft.com/office/drawing/2014/main" id="{19184D32-F742-4904-9AEC-C5FC93E93B42}"/>
              </a:ext>
            </a:extLst>
          </p:cNvPr>
          <p:cNvSpPr txBox="1">
            <a:spLocks noChangeArrowheads="1"/>
          </p:cNvSpPr>
          <p:nvPr/>
        </p:nvSpPr>
        <p:spPr bwMode="auto">
          <a:xfrm>
            <a:off x="296863" y="903288"/>
            <a:ext cx="9394392" cy="124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buClrTx/>
              <a:buSzTx/>
              <a:buFontTx/>
              <a:buNone/>
            </a:pP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：中央处理器；</a:t>
            </a:r>
            <a:r>
              <a:rPr lang="en-US" altLang="zh-CN" sz="2200" dirty="0">
                <a:latin typeface="微软雅黑" panose="020B0503020204020204" pitchFamily="34" charset="-122"/>
                <a:ea typeface="微软雅黑" panose="020B0503020204020204" pitchFamily="34" charset="-122"/>
              </a:rPr>
              <a:t>PC</a:t>
            </a:r>
            <a:r>
              <a:rPr lang="zh-CN" altLang="en-US" sz="2200" dirty="0">
                <a:latin typeface="微软雅黑" panose="020B0503020204020204" pitchFamily="34" charset="-122"/>
                <a:ea typeface="微软雅黑" panose="020B0503020204020204" pitchFamily="34" charset="-122"/>
              </a:rPr>
              <a:t>：程序计数器；</a:t>
            </a:r>
            <a:r>
              <a:rPr lang="en-US" altLang="zh-CN" sz="2200" dirty="0">
                <a:latin typeface="微软雅黑" panose="020B0503020204020204" pitchFamily="34" charset="-122"/>
                <a:ea typeface="微软雅黑" panose="020B0503020204020204" pitchFamily="34" charset="-122"/>
              </a:rPr>
              <a:t>MAR</a:t>
            </a:r>
            <a:r>
              <a:rPr lang="zh-CN" altLang="en-US" sz="2200" dirty="0">
                <a:latin typeface="微软雅黑" panose="020B0503020204020204" pitchFamily="34" charset="-122"/>
                <a:ea typeface="微软雅黑" panose="020B0503020204020204" pitchFamily="34" charset="-122"/>
              </a:rPr>
              <a:t>：存储器地址寄存器</a:t>
            </a:r>
          </a:p>
          <a:p>
            <a:pPr>
              <a:buClrTx/>
              <a:buSzTx/>
              <a:buFontTx/>
              <a:buNone/>
            </a:pPr>
            <a:r>
              <a:rPr lang="en-US" altLang="zh-CN" sz="2200" dirty="0">
                <a:solidFill>
                  <a:srgbClr val="3333CC"/>
                </a:solidFill>
                <a:latin typeface="微软雅黑" panose="020B0503020204020204" pitchFamily="34" charset="-122"/>
                <a:ea typeface="微软雅黑" panose="020B0503020204020204" pitchFamily="34" charset="-122"/>
              </a:rPr>
              <a:t>ALU</a:t>
            </a:r>
            <a:r>
              <a:rPr lang="zh-CN" altLang="en-US" sz="2200" dirty="0">
                <a:solidFill>
                  <a:srgbClr val="3333CC"/>
                </a:solidFill>
                <a:latin typeface="微软雅黑" panose="020B0503020204020204" pitchFamily="34" charset="-122"/>
                <a:ea typeface="微软雅黑" panose="020B0503020204020204" pitchFamily="34" charset="-122"/>
              </a:rPr>
              <a:t>：算术逻辑部件；</a:t>
            </a:r>
            <a:r>
              <a:rPr lang="en-US" altLang="zh-CN" sz="2200" dirty="0">
                <a:solidFill>
                  <a:srgbClr val="3333CC"/>
                </a:solidFill>
                <a:latin typeface="微软雅黑" panose="020B0503020204020204" pitchFamily="34" charset="-122"/>
                <a:ea typeface="微软雅黑" panose="020B0503020204020204" pitchFamily="34" charset="-122"/>
              </a:rPr>
              <a:t>IR</a:t>
            </a:r>
            <a:r>
              <a:rPr lang="zh-CN" altLang="en-US" sz="2200" dirty="0">
                <a:solidFill>
                  <a:srgbClr val="3333CC"/>
                </a:solidFill>
                <a:latin typeface="微软雅黑" panose="020B0503020204020204" pitchFamily="34" charset="-122"/>
                <a:ea typeface="微软雅黑" panose="020B0503020204020204" pitchFamily="34" charset="-122"/>
              </a:rPr>
              <a:t>：指令寄存器；</a:t>
            </a:r>
            <a:r>
              <a:rPr lang="en-US" altLang="zh-CN" sz="2200" dirty="0">
                <a:solidFill>
                  <a:srgbClr val="3333CC"/>
                </a:solidFill>
                <a:latin typeface="微软雅黑" panose="020B0503020204020204" pitchFamily="34" charset="-122"/>
                <a:ea typeface="微软雅黑" panose="020B0503020204020204" pitchFamily="34" charset="-122"/>
              </a:rPr>
              <a:t>MDR</a:t>
            </a:r>
            <a:r>
              <a:rPr lang="zh-CN" altLang="en-US" sz="2200" dirty="0">
                <a:solidFill>
                  <a:srgbClr val="3333CC"/>
                </a:solidFill>
                <a:latin typeface="微软雅黑" panose="020B0503020204020204" pitchFamily="34" charset="-122"/>
                <a:ea typeface="微软雅黑" panose="020B0503020204020204" pitchFamily="34" charset="-122"/>
              </a:rPr>
              <a:t>：存储器数据寄存器</a:t>
            </a:r>
          </a:p>
          <a:p>
            <a:pPr>
              <a:buClrTx/>
              <a:buSzTx/>
              <a:buFontTx/>
              <a:buNone/>
            </a:pPr>
            <a:r>
              <a:rPr lang="en-US" altLang="zh-CN" sz="2200" dirty="0">
                <a:solidFill>
                  <a:srgbClr val="008000"/>
                </a:solidFill>
                <a:latin typeface="微软雅黑" panose="020B0503020204020204" pitchFamily="34" charset="-122"/>
                <a:ea typeface="微软雅黑" panose="020B0503020204020204" pitchFamily="34" charset="-122"/>
              </a:rPr>
              <a:t>GPRs</a:t>
            </a:r>
            <a:r>
              <a:rPr lang="zh-CN" altLang="en-US" sz="2200" dirty="0">
                <a:solidFill>
                  <a:srgbClr val="008000"/>
                </a:solidFill>
                <a:latin typeface="微软雅黑" panose="020B0503020204020204" pitchFamily="34" charset="-122"/>
                <a:ea typeface="微软雅黑" panose="020B0503020204020204" pitchFamily="34" charset="-122"/>
              </a:rPr>
              <a:t>：通用寄存器组（由若干通用寄存器组成，早期就是累加器）</a:t>
            </a:r>
          </a:p>
        </p:txBody>
      </p:sp>
    </p:spTree>
    <p:extLst>
      <p:ext uri="{BB962C8B-B14F-4D97-AF65-F5344CB8AC3E}">
        <p14:creationId xmlns:p14="http://schemas.microsoft.com/office/powerpoint/2010/main" val="16794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Effect transition="in" filter="blinds(horizontal)">
                                      <p:cBhvr>
                                        <p:cTn id="7" dur="500"/>
                                        <p:tgtEl>
                                          <p:spTgt spid="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7">
                                            <p:txEl>
                                              <p:pRg st="1" end="1"/>
                                            </p:txEl>
                                          </p:spTgt>
                                        </p:tgtEl>
                                        <p:attrNameLst>
                                          <p:attrName>style.visibility</p:attrName>
                                        </p:attrNameLst>
                                      </p:cBhvr>
                                      <p:to>
                                        <p:strVal val="visible"/>
                                      </p:to>
                                    </p:set>
                                    <p:animEffect transition="in" filter="blinds(horizontal)">
                                      <p:cBhvr>
                                        <p:cTn id="12" dur="500"/>
                                        <p:tgtEl>
                                          <p:spTgt spid="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7">
                                            <p:txEl>
                                              <p:pRg st="2" end="2"/>
                                            </p:txEl>
                                          </p:spTgt>
                                        </p:tgtEl>
                                        <p:attrNameLst>
                                          <p:attrName>style.visibility</p:attrName>
                                        </p:attrNameLst>
                                      </p:cBhvr>
                                      <p:to>
                                        <p:strVal val="visible"/>
                                      </p:to>
                                    </p:set>
                                    <p:animEffect transition="in" filter="blinds(horizontal)">
                                      <p:cBhvr>
                                        <p:cTn id="17" dur="500"/>
                                        <p:tgtEl>
                                          <p:spTgt spid="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22</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源程序到可执行程序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5332024" y="1219202"/>
            <a:ext cx="5720294" cy="5413513"/>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词法分析程序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语法分析程序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代码优化程序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161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1" name="文本框 90">
            <a:extLst>
              <a:ext uri="{FF2B5EF4-FFF2-40B4-BE49-F238E27FC236}">
                <a16:creationId xmlns:a16="http://schemas.microsoft.com/office/drawing/2014/main" id="{37A28BC6-5924-8649-B5EB-D36E45885227}"/>
              </a:ext>
            </a:extLst>
          </p:cNvPr>
          <p:cNvSpPr txBox="1"/>
          <p:nvPr/>
        </p:nvSpPr>
        <p:spPr>
          <a:xfrm>
            <a:off x="453770" y="1712622"/>
            <a:ext cx="5191321" cy="2308324"/>
          </a:xfrm>
          <a:prstGeom prst="rect">
            <a:avLst/>
          </a:prstGeom>
          <a:noFill/>
        </p:spPr>
        <p:txBody>
          <a:bodyPr wrap="square">
            <a:spAutoFit/>
          </a:bodyPr>
          <a:lstStyle/>
          <a:p>
            <a:r>
              <a:rPr lang="en-US" altLang="zh-CN" dirty="0"/>
              <a:t>	</a:t>
            </a:r>
            <a:r>
              <a:rPr lang="zh-CN" altLang="zh-CN" dirty="0"/>
              <a:t>使用编译程序将高级语言编写的源程序翻译为可执行的目标程序的过程被称为</a:t>
            </a:r>
            <a:r>
              <a:rPr lang="zh-CN" altLang="zh-CN" b="1" dirty="0">
                <a:solidFill>
                  <a:srgbClr val="FF0000"/>
                </a:solidFill>
              </a:rPr>
              <a:t>编译</a:t>
            </a:r>
            <a:r>
              <a:rPr lang="en-US" altLang="zh-CN" b="1" dirty="0"/>
              <a:t>(compile)</a:t>
            </a:r>
            <a:r>
              <a:rPr lang="zh-CN" altLang="en-US" b="1" dirty="0"/>
              <a:t>。</a:t>
            </a:r>
            <a:endParaRPr lang="en-US" altLang="zh-CN" b="1" dirty="0"/>
          </a:p>
          <a:p>
            <a:endParaRPr lang="en-US" altLang="zh-CN" b="1" dirty="0"/>
          </a:p>
          <a:p>
            <a:r>
              <a:rPr lang="en-US" altLang="zh-CN" b="1" dirty="0"/>
              <a:t>	</a:t>
            </a:r>
            <a:r>
              <a:rPr lang="zh-CN" altLang="en-US" b="1" dirty="0"/>
              <a:t>四个阶段：</a:t>
            </a:r>
            <a:endParaRPr lang="en-US" altLang="zh-CN" b="1" dirty="0"/>
          </a:p>
          <a:p>
            <a:pPr marL="742950" lvl="1" indent="-285750">
              <a:buFont typeface="Arial" panose="020B0604020202020204" pitchFamily="34" charset="0"/>
              <a:buChar char="•"/>
            </a:pPr>
            <a:r>
              <a:rPr lang="zh-CN" altLang="en-US" dirty="0"/>
              <a:t>预处理阶段</a:t>
            </a:r>
            <a:endParaRPr lang="en-US" altLang="zh-CN" dirty="0"/>
          </a:p>
          <a:p>
            <a:pPr marL="742950" lvl="1" indent="-285750">
              <a:buFont typeface="Arial" panose="020B0604020202020204" pitchFamily="34" charset="0"/>
              <a:buChar char="•"/>
            </a:pPr>
            <a:r>
              <a:rPr lang="zh-CN" altLang="en-US" dirty="0"/>
              <a:t>编译阶段</a:t>
            </a:r>
            <a:endParaRPr lang="en-US" altLang="zh-CN" dirty="0"/>
          </a:p>
          <a:p>
            <a:pPr marL="742950" lvl="1" indent="-285750">
              <a:buFont typeface="Arial" panose="020B0604020202020204" pitchFamily="34" charset="0"/>
              <a:buChar char="•"/>
            </a:pPr>
            <a:r>
              <a:rPr lang="zh-CN" altLang="en-US" dirty="0"/>
              <a:t>汇编阶段</a:t>
            </a:r>
            <a:endParaRPr lang="en-US" altLang="zh-CN" dirty="0"/>
          </a:p>
          <a:p>
            <a:pPr marL="742950" lvl="1" indent="-285750">
              <a:buFont typeface="Arial" panose="020B0604020202020204" pitchFamily="34" charset="0"/>
              <a:buChar char="•"/>
            </a:pPr>
            <a:r>
              <a:rPr lang="zh-CN" altLang="en-US" dirty="0"/>
              <a:t>链接阶段</a:t>
            </a:r>
          </a:p>
        </p:txBody>
      </p:sp>
    </p:spTree>
    <p:extLst>
      <p:ext uri="{BB962C8B-B14F-4D97-AF65-F5344CB8AC3E}">
        <p14:creationId xmlns:p14="http://schemas.microsoft.com/office/powerpoint/2010/main" val="346739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23</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预处理阶段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词法分析程序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语法分析程序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代码优化程序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161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6116699" y="1701831"/>
            <a:ext cx="5478401" cy="3139321"/>
          </a:xfrm>
          <a:prstGeom prst="rect">
            <a:avLst/>
          </a:prstGeom>
        </p:spPr>
        <p:txBody>
          <a:bodyPr wrap="square">
            <a:spAutoFit/>
          </a:bodyPr>
          <a:lstStyle/>
          <a:p>
            <a:pPr lvl="0" defTabSz="914400">
              <a:defRPr/>
            </a:pPr>
            <a:r>
              <a:rPr lang="en-US" altLang="zh-CN" dirty="0"/>
              <a:t>        </a:t>
            </a:r>
            <a:r>
              <a:rPr lang="zh-CN" altLang="zh-CN" dirty="0"/>
              <a:t>预处理程序的工作基本上就是对源程序部分内容的“替换”</a:t>
            </a:r>
            <a:r>
              <a:rPr lang="zh-CN" altLang="en-US" dirty="0"/>
              <a:t> </a:t>
            </a:r>
            <a:r>
              <a:rPr lang="zh-CN" altLang="zh-CN" dirty="0"/>
              <a:t>，生成一个没有宏定义、没有条件编译语句和特殊符号的输出文件，作为编译器的输入。</a:t>
            </a:r>
            <a:endParaRPr lang="en-US" altLang="zh-CN" dirty="0"/>
          </a:p>
          <a:p>
            <a:pPr lvl="0" defTabSz="914400">
              <a:defRPr/>
            </a:pPr>
            <a:r>
              <a:rPr lang="en-US" altLang="zh-CN" dirty="0"/>
              <a:t>        </a:t>
            </a:r>
            <a:r>
              <a:rPr lang="zh-CN" altLang="en-US" dirty="0"/>
              <a:t>具体来说，预处理阶段是对</a:t>
            </a:r>
            <a:r>
              <a:rPr lang="zh-CN" altLang="zh-CN" dirty="0">
                <a:solidFill>
                  <a:srgbClr val="FF0000"/>
                </a:solidFill>
              </a:rPr>
              <a:t>伪指令以及特殊符号</a:t>
            </a:r>
            <a:r>
              <a:rPr lang="zh-CN" altLang="zh-CN" dirty="0"/>
              <a:t>进行处理</a:t>
            </a:r>
            <a:r>
              <a:rPr lang="zh-CN" altLang="en-US" dirty="0"/>
              <a:t>：</a:t>
            </a:r>
            <a:endParaRPr lang="en-US" altLang="zh-CN" dirty="0"/>
          </a:p>
          <a:p>
            <a:pPr marL="285750" lvl="0" indent="-285750" defTabSz="914400">
              <a:buFont typeface="Arial" panose="020B0604020202020204" pitchFamily="34" charset="0"/>
              <a:buChar char="•"/>
              <a:defRPr/>
            </a:pPr>
            <a:r>
              <a:rPr lang="zh-CN" altLang="en-US" dirty="0"/>
              <a:t>头文件包含指令：“</a:t>
            </a:r>
            <a:r>
              <a:rPr lang="en-US" altLang="zh-CN" dirty="0"/>
              <a:t>#include&lt;</a:t>
            </a:r>
            <a:r>
              <a:rPr lang="zh-CN" altLang="zh-CN" dirty="0"/>
              <a:t>头文件名</a:t>
            </a:r>
            <a:r>
              <a:rPr lang="en-US" altLang="zh-CN" dirty="0"/>
              <a:t>&gt;</a:t>
            </a:r>
            <a:r>
              <a:rPr lang="zh-CN" altLang="en-US" dirty="0"/>
              <a:t>”</a:t>
            </a:r>
            <a:endParaRPr lang="en-US" altLang="zh-CN" dirty="0"/>
          </a:p>
          <a:p>
            <a:pPr marL="285750" lvl="0" indent="-285750" defTabSz="914400">
              <a:buFont typeface="Arial" panose="020B0604020202020204" pitchFamily="34" charset="0"/>
              <a:buChar char="•"/>
              <a:defRPr/>
            </a:pPr>
            <a:r>
              <a:rPr lang="zh-CN" altLang="en-US" dirty="0"/>
              <a:t>宏定义指令：“</a:t>
            </a:r>
            <a:r>
              <a:rPr lang="en-US" altLang="zh-CN" dirty="0"/>
              <a:t>#</a:t>
            </a:r>
            <a:r>
              <a:rPr lang="en-US" altLang="zh-CN" dirty="0" err="1"/>
              <a:t>defineComplicatedType</a:t>
            </a:r>
            <a:r>
              <a:rPr lang="en-US" altLang="zh-CN" dirty="0"/>
              <a:t> CT</a:t>
            </a:r>
            <a:r>
              <a:rPr lang="zh-CN" altLang="en-US" dirty="0"/>
              <a:t>”</a:t>
            </a:r>
            <a:endParaRPr lang="en-US" altLang="zh-CN" dirty="0"/>
          </a:p>
          <a:p>
            <a:pPr marL="285750" lvl="0" indent="-285750" defTabSz="914400">
              <a:buFont typeface="Arial" panose="020B0604020202020204" pitchFamily="34" charset="0"/>
              <a:buChar char="•"/>
              <a:defRPr/>
            </a:pPr>
            <a:r>
              <a:rPr lang="zh-CN" altLang="zh-CN" dirty="0"/>
              <a:t>条件编译指令</a:t>
            </a:r>
            <a:r>
              <a:rPr lang="zh-CN" altLang="en-US" dirty="0"/>
              <a:t>：</a:t>
            </a:r>
            <a:r>
              <a:rPr lang="zh-CN" altLang="zh-CN" dirty="0"/>
              <a:t>“</a:t>
            </a:r>
            <a:r>
              <a:rPr lang="en-US" altLang="zh-CN" dirty="0"/>
              <a:t>#ifdef</a:t>
            </a:r>
            <a:r>
              <a:rPr lang="zh-CN" altLang="zh-CN" dirty="0"/>
              <a:t>”、“</a:t>
            </a:r>
            <a:r>
              <a:rPr lang="en-US" altLang="zh-CN" dirty="0"/>
              <a:t>#</a:t>
            </a:r>
            <a:r>
              <a:rPr lang="en-US" altLang="zh-CN" dirty="0" err="1"/>
              <a:t>ifndef</a:t>
            </a:r>
            <a:r>
              <a:rPr lang="zh-CN" altLang="zh-CN" dirty="0"/>
              <a:t>”、</a:t>
            </a:r>
            <a:r>
              <a:rPr lang="en-US" altLang="zh-CN" dirty="0"/>
              <a:t>   		</a:t>
            </a:r>
            <a:r>
              <a:rPr lang="zh-CN" altLang="zh-CN" dirty="0"/>
              <a:t>“</a:t>
            </a:r>
            <a:r>
              <a:rPr lang="en-US" altLang="zh-CN" dirty="0"/>
              <a:t>#else</a:t>
            </a:r>
            <a:r>
              <a:rPr lang="zh-CN" altLang="zh-CN" dirty="0"/>
              <a:t>”、“</a:t>
            </a:r>
            <a:r>
              <a:rPr lang="en-US" altLang="zh-CN" dirty="0"/>
              <a:t>#</a:t>
            </a:r>
            <a:r>
              <a:rPr lang="en-US" altLang="zh-CN" dirty="0" err="1"/>
              <a:t>elif</a:t>
            </a:r>
            <a:r>
              <a:rPr lang="zh-CN" altLang="zh-CN" dirty="0"/>
              <a:t>”、“</a:t>
            </a:r>
            <a:r>
              <a:rPr lang="en-US" altLang="zh-CN" dirty="0"/>
              <a:t>#endif</a:t>
            </a:r>
            <a:r>
              <a:rPr lang="zh-CN" altLang="zh-CN" dirty="0"/>
              <a:t>”</a:t>
            </a:r>
            <a:endParaRPr lang="en-US" altLang="zh-CN" dirty="0"/>
          </a:p>
          <a:p>
            <a:pPr marL="285750" lvl="0" indent="-285750" defTabSz="914400">
              <a:buFont typeface="Arial" panose="020B0604020202020204" pitchFamily="34" charset="0"/>
              <a:buChar char="•"/>
              <a:defRPr/>
            </a:pPr>
            <a:r>
              <a:rPr lang="zh-CN" altLang="en-US" dirty="0"/>
              <a:t>特殊符号：</a:t>
            </a:r>
            <a:r>
              <a:rPr lang="zh-CN" altLang="zh-CN" dirty="0"/>
              <a:t>“</a:t>
            </a:r>
            <a:r>
              <a:rPr lang="en-US" altLang="zh-CN" dirty="0"/>
              <a:t>LINE</a:t>
            </a:r>
            <a:r>
              <a:rPr lang="zh-CN" altLang="zh-CN" dirty="0"/>
              <a:t>”标识解释成当前行号，将“</a:t>
            </a:r>
            <a:r>
              <a:rPr lang="en-US" altLang="zh-CN" dirty="0"/>
              <a:t>FILE</a:t>
            </a:r>
            <a:r>
              <a:rPr lang="zh-CN" altLang="zh-CN" dirty="0"/>
              <a:t>”解释成当前被编译的</a:t>
            </a:r>
            <a:r>
              <a:rPr lang="en-US" altLang="zh-CN" dirty="0"/>
              <a:t>C</a:t>
            </a:r>
            <a:r>
              <a:rPr lang="zh-CN" altLang="zh-CN" dirty="0"/>
              <a:t>源程序的名称</a:t>
            </a:r>
          </a:p>
        </p:txBody>
      </p:sp>
    </p:spTree>
    <p:extLst>
      <p:ext uri="{BB962C8B-B14F-4D97-AF65-F5344CB8AC3E}">
        <p14:creationId xmlns:p14="http://schemas.microsoft.com/office/powerpoint/2010/main" val="256435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24</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编译阶段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词法分析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语法分析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代码优化程序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2593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6116699" y="1701831"/>
            <a:ext cx="5478401" cy="3970318"/>
          </a:xfrm>
          <a:prstGeom prst="rect">
            <a:avLst/>
          </a:prstGeom>
        </p:spPr>
        <p:txBody>
          <a:bodyPr wrap="square">
            <a:spAutoFit/>
          </a:bodyPr>
          <a:lstStyle/>
          <a:p>
            <a:pPr lvl="0" defTabSz="914400">
              <a:defRPr/>
            </a:pPr>
            <a:r>
              <a:rPr lang="en-US" altLang="zh-CN" dirty="0"/>
              <a:t>        </a:t>
            </a:r>
            <a:r>
              <a:rPr lang="zh-CN" altLang="zh-CN" dirty="0"/>
              <a:t>编译的过程是对程序进行</a:t>
            </a:r>
            <a:r>
              <a:rPr lang="zh-CN" altLang="zh-CN" dirty="0">
                <a:solidFill>
                  <a:srgbClr val="FF0000"/>
                </a:solidFill>
              </a:rPr>
              <a:t>词法分析</a:t>
            </a:r>
            <a:r>
              <a:rPr lang="en-US" altLang="zh-CN" dirty="0"/>
              <a:t>(lexical analysis)</a:t>
            </a:r>
            <a:r>
              <a:rPr lang="zh-CN" altLang="zh-CN" dirty="0"/>
              <a:t>和</a:t>
            </a:r>
            <a:r>
              <a:rPr lang="zh-CN" altLang="zh-CN" dirty="0">
                <a:solidFill>
                  <a:srgbClr val="FF0000"/>
                </a:solidFill>
              </a:rPr>
              <a:t>语法分析</a:t>
            </a:r>
            <a:r>
              <a:rPr lang="en-US" altLang="zh-CN" dirty="0"/>
              <a:t>(syntax analysis)</a:t>
            </a:r>
            <a:r>
              <a:rPr lang="zh-CN" altLang="zh-CN" dirty="0"/>
              <a:t>以确定所有的指令都合乎语法规范，并在有错误时给出提示。</a:t>
            </a:r>
            <a:endParaRPr lang="en-US" altLang="zh-CN" dirty="0"/>
          </a:p>
          <a:p>
            <a:pPr marL="285750" lvl="0" indent="-285750" defTabSz="914400">
              <a:buFont typeface="Arial" panose="020B0604020202020204" pitchFamily="34" charset="0"/>
              <a:buChar char="•"/>
              <a:defRPr/>
            </a:pPr>
            <a:r>
              <a:rPr lang="zh-CN" altLang="en-US" dirty="0">
                <a:solidFill>
                  <a:srgbClr val="FF0000"/>
                </a:solidFill>
              </a:rPr>
              <a:t>词法分析</a:t>
            </a:r>
            <a:endParaRPr lang="en-US" altLang="zh-CN" dirty="0">
              <a:solidFill>
                <a:srgbClr val="FF0000"/>
              </a:solidFill>
            </a:endParaRPr>
          </a:p>
          <a:p>
            <a:pPr lvl="0" defTabSz="914400">
              <a:defRPr/>
            </a:pPr>
            <a:r>
              <a:rPr lang="en-US" altLang="zh-CN" dirty="0"/>
              <a:t>        </a:t>
            </a:r>
            <a:r>
              <a:rPr lang="zh-CN" altLang="zh-CN" dirty="0"/>
              <a:t>对单词进行处理，按照从左到右的顺序对源程序进行逐字符的扫描并依次产生一个个单词符号，这个过程的本质就是把作为字符串的源程序转换成作为单词符号串的中间程序。</a:t>
            </a:r>
            <a:endParaRPr lang="en-US" altLang="zh-CN" dirty="0">
              <a:solidFill>
                <a:srgbClr val="FF0000"/>
              </a:solidFill>
            </a:endParaRPr>
          </a:p>
          <a:p>
            <a:pPr marL="285750" lvl="0" indent="-285750" defTabSz="914400">
              <a:buFont typeface="Arial" panose="020B0604020202020204" pitchFamily="34" charset="0"/>
              <a:buChar char="•"/>
              <a:defRPr/>
            </a:pPr>
            <a:r>
              <a:rPr lang="zh-CN" altLang="en-US" dirty="0">
                <a:solidFill>
                  <a:srgbClr val="FF0000"/>
                </a:solidFill>
              </a:rPr>
              <a:t>语法分析（句法分析）</a:t>
            </a:r>
            <a:endParaRPr lang="en-US" altLang="zh-CN" dirty="0">
              <a:solidFill>
                <a:srgbClr val="FF0000"/>
              </a:solidFill>
            </a:endParaRPr>
          </a:p>
          <a:p>
            <a:pPr lvl="0" defTabSz="914400">
              <a:defRPr/>
            </a:pPr>
            <a:r>
              <a:rPr lang="en-US" altLang="zh-CN" dirty="0"/>
              <a:t>        </a:t>
            </a:r>
            <a:r>
              <a:rPr lang="zh-CN" altLang="zh-CN" dirty="0"/>
              <a:t>语法分析器以词法分析器生成的中间程序中的单词符号作为输入，并分析单词符号串是否形成如循环、赋值、表达式等符合语法规则的语法单位，之后按照编程语言的语法规则检查每条语句是否有正确的逻辑结构，从而构成一个符合要求的程序。</a:t>
            </a:r>
            <a:endParaRPr lang="en-US" altLang="zh-CN" dirty="0">
              <a:solidFill>
                <a:srgbClr val="FF0000"/>
              </a:solidFill>
            </a:endParaRPr>
          </a:p>
        </p:txBody>
      </p:sp>
    </p:spTree>
    <p:extLst>
      <p:ext uri="{BB962C8B-B14F-4D97-AF65-F5344CB8AC3E}">
        <p14:creationId xmlns:p14="http://schemas.microsoft.com/office/powerpoint/2010/main" val="226427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25</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编译阶段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词法分析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语法分析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中间代码生成</a:t>
              </a: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代码优化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汇编器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2593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5805359" y="1692399"/>
            <a:ext cx="5478401" cy="2031325"/>
          </a:xfrm>
          <a:prstGeom prst="rect">
            <a:avLst/>
          </a:prstGeom>
        </p:spPr>
        <p:txBody>
          <a:bodyPr wrap="square">
            <a:spAutoFit/>
          </a:bodyPr>
          <a:lstStyle/>
          <a:p>
            <a:pPr lvl="0" defTabSz="914400">
              <a:defRPr/>
            </a:pPr>
            <a:r>
              <a:rPr lang="zh-CN" altLang="en-US" dirty="0"/>
              <a:t>编译阶段生成的代码主要分三种形式：</a:t>
            </a:r>
            <a:endParaRPr lang="en-US" altLang="zh-CN" dirty="0"/>
          </a:p>
          <a:p>
            <a:pPr lvl="0" defTabSz="914400">
              <a:defRPr/>
            </a:pPr>
            <a:r>
              <a:rPr lang="en-US" altLang="zh-CN" dirty="0"/>
              <a:t>        1. </a:t>
            </a:r>
            <a:r>
              <a:rPr lang="zh-CN" altLang="zh-CN" dirty="0"/>
              <a:t>可以立即执行的</a:t>
            </a:r>
            <a:r>
              <a:rPr lang="zh-CN" altLang="zh-CN" dirty="0">
                <a:solidFill>
                  <a:srgbClr val="FF0000"/>
                </a:solidFill>
              </a:rPr>
              <a:t>机器语言代码</a:t>
            </a:r>
            <a:r>
              <a:rPr lang="zh-CN" altLang="zh-CN" dirty="0"/>
              <a:t>；</a:t>
            </a:r>
            <a:endParaRPr lang="en-US" altLang="zh-CN" dirty="0"/>
          </a:p>
          <a:p>
            <a:pPr lvl="0" defTabSz="914400">
              <a:defRPr/>
            </a:pPr>
            <a:r>
              <a:rPr lang="en-US" altLang="zh-CN" dirty="0"/>
              <a:t>        2. </a:t>
            </a:r>
            <a:r>
              <a:rPr lang="zh-CN" altLang="zh-CN" dirty="0">
                <a:solidFill>
                  <a:srgbClr val="FF0000"/>
                </a:solidFill>
              </a:rPr>
              <a:t>待装配的机器语言模块</a:t>
            </a:r>
            <a:r>
              <a:rPr lang="zh-CN" altLang="zh-CN" dirty="0"/>
              <a:t>，当需要执行时，由</a:t>
            </a:r>
            <a:r>
              <a:rPr lang="zh-CN" altLang="en-US" dirty="0"/>
              <a:t>链接</a:t>
            </a:r>
            <a:r>
              <a:rPr lang="zh-CN" altLang="zh-CN" dirty="0"/>
              <a:t>装入程序把它们和某些运行程序连接起来，转换成能执行的机器语言代码；</a:t>
            </a:r>
            <a:endParaRPr lang="en-US" altLang="zh-CN" dirty="0"/>
          </a:p>
          <a:p>
            <a:pPr lvl="0" defTabSz="914400">
              <a:defRPr/>
            </a:pPr>
            <a:r>
              <a:rPr lang="en-US" altLang="zh-CN" dirty="0"/>
              <a:t>        3. </a:t>
            </a:r>
            <a:r>
              <a:rPr lang="zh-CN" altLang="zh-CN" dirty="0">
                <a:solidFill>
                  <a:srgbClr val="FF0000"/>
                </a:solidFill>
              </a:rPr>
              <a:t>汇编语言代码</a:t>
            </a:r>
            <a:r>
              <a:rPr lang="zh-CN" altLang="zh-CN" dirty="0"/>
              <a:t>，须经过汇编程序汇编后</a:t>
            </a:r>
            <a:r>
              <a:rPr lang="zh-CN" altLang="en-US" dirty="0"/>
              <a:t>，</a:t>
            </a:r>
            <a:r>
              <a:rPr lang="zh-CN" altLang="zh-CN" dirty="0"/>
              <a:t>成为可执行的机器语言代码。</a:t>
            </a:r>
            <a:endParaRPr lang="en-US" altLang="zh-CN" dirty="0"/>
          </a:p>
        </p:txBody>
      </p:sp>
    </p:spTree>
    <p:extLst>
      <p:ext uri="{BB962C8B-B14F-4D97-AF65-F5344CB8AC3E}">
        <p14:creationId xmlns:p14="http://schemas.microsoft.com/office/powerpoint/2010/main" val="244815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26</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汇编阶段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词法分析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语法分析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代码优化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2593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cxnSpLocks/>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cxnSpLocks/>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cxnSpLocks/>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5805359" y="1692399"/>
            <a:ext cx="5980229" cy="2585323"/>
          </a:xfrm>
          <a:prstGeom prst="rect">
            <a:avLst/>
          </a:prstGeom>
        </p:spPr>
        <p:txBody>
          <a:bodyPr wrap="square">
            <a:spAutoFit/>
          </a:bodyPr>
          <a:lstStyle/>
          <a:p>
            <a:pPr lvl="0" defTabSz="914400">
              <a:defRPr/>
            </a:pPr>
            <a:r>
              <a:rPr lang="en-US" altLang="zh-CN" dirty="0"/>
              <a:t>         </a:t>
            </a:r>
            <a:r>
              <a:rPr lang="zh-CN" altLang="zh-CN" dirty="0"/>
              <a:t>汇编</a:t>
            </a:r>
            <a:r>
              <a:rPr lang="zh-CN" altLang="en-US" dirty="0"/>
              <a:t>阶段</a:t>
            </a:r>
            <a:r>
              <a:rPr lang="zh-CN" altLang="zh-CN" dirty="0"/>
              <a:t>的过程就是指</a:t>
            </a:r>
            <a:r>
              <a:rPr lang="zh-CN" altLang="zh-CN" dirty="0">
                <a:solidFill>
                  <a:srgbClr val="FF0000"/>
                </a:solidFill>
              </a:rPr>
              <a:t>把汇编语言代码翻译成目标机器指令</a:t>
            </a:r>
            <a:r>
              <a:rPr lang="zh-CN" altLang="zh-CN" dirty="0"/>
              <a:t>的过程，翻译系统对高级语言源程序进行处理后都将经过汇编进而得到相应的目标文件，目标文件中所存放的是与源程序功能相同的目标机器语言代码。</a:t>
            </a:r>
            <a:endParaRPr lang="en-US" altLang="zh-CN" dirty="0"/>
          </a:p>
          <a:p>
            <a:pPr lvl="0" defTabSz="914400">
              <a:defRPr/>
            </a:pPr>
            <a:r>
              <a:rPr lang="en-US" altLang="zh-CN" dirty="0"/>
              <a:t>        </a:t>
            </a:r>
            <a:r>
              <a:rPr lang="zh-CN" altLang="zh-CN" dirty="0">
                <a:solidFill>
                  <a:srgbClr val="FF0000"/>
                </a:solidFill>
              </a:rPr>
              <a:t>目标文件</a:t>
            </a:r>
            <a:r>
              <a:rPr lang="zh-CN" altLang="zh-CN" dirty="0"/>
              <a:t>由段组成，通常一个目标文件中至少有两个段。</a:t>
            </a:r>
            <a:r>
              <a:rPr lang="zh-CN" altLang="zh-CN" b="1" dirty="0">
                <a:solidFill>
                  <a:srgbClr val="FF0000"/>
                </a:solidFill>
              </a:rPr>
              <a:t>代码段</a:t>
            </a:r>
            <a:r>
              <a:rPr lang="zh-CN" altLang="zh-CN" dirty="0"/>
              <a:t>主要包含程序的指令，该段一般是可读和可执行但是不可写的；</a:t>
            </a:r>
            <a:r>
              <a:rPr lang="zh-CN" altLang="zh-CN" b="1" dirty="0">
                <a:solidFill>
                  <a:srgbClr val="FF0000"/>
                </a:solidFill>
              </a:rPr>
              <a:t>数据段</a:t>
            </a:r>
            <a:r>
              <a:rPr lang="zh-CN" altLang="zh-CN" dirty="0"/>
              <a:t>主要存放程序中要用到的各种全局变量或静态的数据，一般数据段都是可读、可写、可执行的。</a:t>
            </a:r>
            <a:endParaRPr lang="en-US" altLang="zh-CN" dirty="0"/>
          </a:p>
        </p:txBody>
      </p:sp>
    </p:spTree>
    <p:extLst>
      <p:ext uri="{BB962C8B-B14F-4D97-AF65-F5344CB8AC3E}">
        <p14:creationId xmlns:p14="http://schemas.microsoft.com/office/powerpoint/2010/main" val="103956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27</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链接阶段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词法分析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语法分析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代码优化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汇编器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2593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cxnSpLocks/>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cxnSpLocks/>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cxnSpLocks/>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5805359" y="1583779"/>
            <a:ext cx="5980229" cy="3970318"/>
          </a:xfrm>
          <a:prstGeom prst="rect">
            <a:avLst/>
          </a:prstGeom>
        </p:spPr>
        <p:txBody>
          <a:bodyPr wrap="square">
            <a:spAutoFit/>
          </a:bodyPr>
          <a:lstStyle/>
          <a:p>
            <a:pPr lvl="0" defTabSz="914400">
              <a:defRPr/>
            </a:pPr>
            <a:r>
              <a:rPr lang="en-US" altLang="zh-CN" dirty="0"/>
              <a:t>       </a:t>
            </a:r>
            <a:r>
              <a:rPr lang="zh-CN" altLang="zh-CN" dirty="0"/>
              <a:t>由汇编程序生成的目标文件可能还存在一些问题所以并不能立即就被执行。例如，某个源文件中的函数可能对另一个源文件中定义的变量或函数等进行了引用；在程序中可能调用了某个库文件中的函数等等。链接的目的就是解决这些问题，其主要工作是</a:t>
            </a:r>
            <a:r>
              <a:rPr lang="zh-CN" altLang="zh-CN" dirty="0">
                <a:solidFill>
                  <a:srgbClr val="FF0000"/>
                </a:solidFill>
              </a:rPr>
              <a:t>将有关的目标文件彼此相链接</a:t>
            </a:r>
            <a:r>
              <a:rPr lang="zh-CN" altLang="zh-CN" dirty="0"/>
              <a:t>，也就是将某文件中引用的某符号同另一个文件中该符号的定义链接起来，使得所有的这些目标文件成为一个能够被操作系统装入并执行的统一整体。</a:t>
            </a:r>
            <a:endParaRPr lang="en-US" altLang="zh-CN" dirty="0"/>
          </a:p>
          <a:p>
            <a:pPr marL="285750" lvl="0" indent="-285750" defTabSz="914400">
              <a:buFont typeface="Arial" panose="020B0604020202020204" pitchFamily="34" charset="0"/>
              <a:buChar char="•"/>
              <a:defRPr/>
            </a:pPr>
            <a:r>
              <a:rPr lang="zh-CN" altLang="en-US" dirty="0">
                <a:solidFill>
                  <a:srgbClr val="FF0000"/>
                </a:solidFill>
              </a:rPr>
              <a:t>静态链接</a:t>
            </a:r>
            <a:endParaRPr lang="en-US" altLang="zh-CN" dirty="0">
              <a:solidFill>
                <a:srgbClr val="FF0000"/>
              </a:solidFill>
            </a:endParaRPr>
          </a:p>
          <a:p>
            <a:pPr lvl="0" defTabSz="914400">
              <a:defRPr/>
            </a:pPr>
            <a:r>
              <a:rPr lang="en-US" altLang="zh-CN" dirty="0"/>
              <a:t>        </a:t>
            </a:r>
            <a:r>
              <a:rPr lang="zh-CN" altLang="zh-CN" dirty="0"/>
              <a:t>把函数代码从静态链接库复制到目标执行文件</a:t>
            </a:r>
            <a:endParaRPr lang="en-US" altLang="zh-CN" dirty="0">
              <a:solidFill>
                <a:srgbClr val="FF0000"/>
              </a:solidFill>
            </a:endParaRPr>
          </a:p>
          <a:p>
            <a:pPr marL="285750" lvl="0" indent="-285750" defTabSz="914400">
              <a:buFont typeface="Arial" panose="020B0604020202020204" pitchFamily="34" charset="0"/>
              <a:buChar char="•"/>
              <a:defRPr/>
            </a:pPr>
            <a:r>
              <a:rPr lang="zh-CN" altLang="en-US" dirty="0">
                <a:solidFill>
                  <a:srgbClr val="FF0000"/>
                </a:solidFill>
              </a:rPr>
              <a:t>动态链接</a:t>
            </a:r>
            <a:endParaRPr lang="en-US" altLang="zh-CN" dirty="0">
              <a:solidFill>
                <a:srgbClr val="FF0000"/>
              </a:solidFill>
            </a:endParaRPr>
          </a:p>
          <a:p>
            <a:pPr lvl="0" defTabSz="914400">
              <a:defRPr/>
            </a:pPr>
            <a:r>
              <a:rPr lang="en-US" altLang="zh-CN" dirty="0"/>
              <a:t>        </a:t>
            </a:r>
            <a:r>
              <a:rPr lang="zh-CN" altLang="zh-CN" dirty="0"/>
              <a:t>把函数代码插入到动态链接库或共享对象的某个对象文件中，链接程序只在最终的可执行程序中记录对象名称和少量其他登记信息的一部分。</a:t>
            </a:r>
            <a:endParaRPr lang="en-US" altLang="zh-CN" dirty="0">
              <a:solidFill>
                <a:srgbClr val="FF0000"/>
              </a:solidFill>
            </a:endParaRPr>
          </a:p>
        </p:txBody>
      </p:sp>
    </p:spTree>
    <p:extLst>
      <p:ext uri="{BB962C8B-B14F-4D97-AF65-F5344CB8AC3E}">
        <p14:creationId xmlns:p14="http://schemas.microsoft.com/office/powerpoint/2010/main" val="236992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28</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示例</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91" name="文本框 90">
            <a:extLst>
              <a:ext uri="{FF2B5EF4-FFF2-40B4-BE49-F238E27FC236}">
                <a16:creationId xmlns:a16="http://schemas.microsoft.com/office/drawing/2014/main" id="{37A28BC6-5924-8649-B5EB-D36E45885227}"/>
              </a:ext>
            </a:extLst>
          </p:cNvPr>
          <p:cNvSpPr txBox="1"/>
          <p:nvPr/>
        </p:nvSpPr>
        <p:spPr>
          <a:xfrm>
            <a:off x="453770" y="1712622"/>
            <a:ext cx="5361841" cy="4401205"/>
          </a:xfrm>
          <a:prstGeom prst="rect">
            <a:avLst/>
          </a:prstGeom>
          <a:noFill/>
        </p:spPr>
        <p:txBody>
          <a:bodyPr wrap="square">
            <a:spAutoFit/>
          </a:bodyPr>
          <a:lstStyle/>
          <a:p>
            <a:r>
              <a:rPr lang="en-US" altLang="zh-CN" sz="2000" dirty="0"/>
              <a:t>	</a:t>
            </a:r>
            <a:r>
              <a:rPr lang="zh-CN" altLang="en-US" sz="2000" dirty="0"/>
              <a:t>右</a:t>
            </a:r>
            <a:r>
              <a:rPr lang="zh-CN" altLang="zh-CN" sz="2000" dirty="0"/>
              <a:t>图</a:t>
            </a:r>
            <a:r>
              <a:rPr lang="zh-CN" altLang="en-US" sz="2000" dirty="0"/>
              <a:t>展示了</a:t>
            </a:r>
            <a:r>
              <a:rPr lang="en-US" altLang="zh-CN" sz="2000" dirty="0" err="1"/>
              <a:t>gcc</a:t>
            </a:r>
            <a:r>
              <a:rPr lang="zh-CN" altLang="zh-CN" sz="2000" dirty="0"/>
              <a:t>的编译过程，以名为</a:t>
            </a:r>
            <a:r>
              <a:rPr lang="en-US" altLang="zh-CN" sz="2000" dirty="0" err="1"/>
              <a:t>program.c</a:t>
            </a:r>
            <a:r>
              <a:rPr lang="zh-CN" altLang="zh-CN" sz="2000" dirty="0"/>
              <a:t>的</a:t>
            </a:r>
            <a:r>
              <a:rPr lang="en-US" altLang="zh-CN" sz="2000" dirty="0"/>
              <a:t>c</a:t>
            </a:r>
            <a:r>
              <a:rPr lang="zh-CN" altLang="zh-CN" sz="2000" dirty="0"/>
              <a:t>文件为例</a:t>
            </a:r>
            <a:r>
              <a:rPr lang="zh-CN" altLang="en-US" sz="2000" dirty="0"/>
              <a:t>：</a:t>
            </a:r>
            <a:endParaRPr lang="en-US" altLang="zh-CN" sz="2000" dirty="0"/>
          </a:p>
          <a:p>
            <a:endParaRPr lang="en-US" altLang="zh-CN" sz="2000" dirty="0"/>
          </a:p>
          <a:p>
            <a:r>
              <a:rPr lang="en-US" altLang="zh-CN" sz="2000" dirty="0"/>
              <a:t>1.</a:t>
            </a:r>
            <a:r>
              <a:rPr lang="zh-CN" altLang="en-US" sz="2000" dirty="0"/>
              <a:t>  </a:t>
            </a:r>
            <a:r>
              <a:rPr lang="en-US" altLang="zh-CN" sz="2000" dirty="0" err="1"/>
              <a:t>gcc</a:t>
            </a:r>
            <a:r>
              <a:rPr lang="zh-CN" altLang="zh-CN" sz="2000" dirty="0"/>
              <a:t>使用“</a:t>
            </a:r>
            <a:r>
              <a:rPr lang="en-US" altLang="zh-CN" sz="2000" dirty="0" err="1"/>
              <a:t>gcc</a:t>
            </a:r>
            <a:r>
              <a:rPr lang="zh-CN" altLang="en-US" sz="2000" dirty="0"/>
              <a:t> </a:t>
            </a:r>
            <a:r>
              <a:rPr lang="en-US" altLang="zh-CN" sz="2000" dirty="0"/>
              <a:t>-E</a:t>
            </a:r>
            <a:r>
              <a:rPr lang="zh-CN" altLang="zh-CN" sz="2000" dirty="0"/>
              <a:t>”指令进行预处理，将</a:t>
            </a:r>
            <a:r>
              <a:rPr lang="en-US" altLang="zh-CN" sz="2000" dirty="0" err="1"/>
              <a:t>program.c</a:t>
            </a:r>
            <a:r>
              <a:rPr lang="zh-CN" altLang="zh-CN" sz="2000" dirty="0"/>
              <a:t>文件转化成</a:t>
            </a:r>
            <a:r>
              <a:rPr lang="en-US" altLang="zh-CN" sz="2000" dirty="0" err="1"/>
              <a:t>program.i</a:t>
            </a:r>
            <a:r>
              <a:rPr lang="zh-CN" altLang="zh-CN" sz="2000" dirty="0"/>
              <a:t>文件；</a:t>
            </a:r>
            <a:endParaRPr lang="en-US" altLang="zh-CN" sz="2000" dirty="0"/>
          </a:p>
          <a:p>
            <a:pPr marL="457200" indent="-457200">
              <a:buAutoNum type="arabicPeriod"/>
            </a:pPr>
            <a:endParaRPr lang="en-US" altLang="zh-CN" sz="2000" dirty="0"/>
          </a:p>
          <a:p>
            <a:r>
              <a:rPr lang="en-US" altLang="zh-CN" sz="2000" dirty="0"/>
              <a:t>2.</a:t>
            </a:r>
            <a:r>
              <a:rPr lang="zh-CN" altLang="en-US" sz="2000" dirty="0"/>
              <a:t> </a:t>
            </a:r>
            <a:r>
              <a:rPr lang="zh-CN" altLang="zh-CN" sz="2000" dirty="0"/>
              <a:t>使用“</a:t>
            </a:r>
            <a:r>
              <a:rPr lang="en-US" altLang="zh-CN" sz="2000" dirty="0" err="1"/>
              <a:t>gcc</a:t>
            </a:r>
            <a:r>
              <a:rPr lang="en-US" altLang="zh-CN" sz="2000" dirty="0"/>
              <a:t> -S</a:t>
            </a:r>
            <a:r>
              <a:rPr lang="zh-CN" altLang="zh-CN" sz="2000" dirty="0"/>
              <a:t>”指令对</a:t>
            </a:r>
            <a:r>
              <a:rPr lang="en-US" altLang="zh-CN" sz="2000" dirty="0"/>
              <a:t>.</a:t>
            </a:r>
            <a:r>
              <a:rPr lang="en-US" altLang="zh-CN" sz="2000" dirty="0" err="1"/>
              <a:t>i</a:t>
            </a:r>
            <a:r>
              <a:rPr lang="zh-CN" altLang="zh-CN" sz="2000" dirty="0"/>
              <a:t>文件进行编译转</a:t>
            </a:r>
            <a:r>
              <a:rPr lang="zh-CN" altLang="en-US" sz="2000" dirty="0"/>
              <a:t>   </a:t>
            </a:r>
            <a:r>
              <a:rPr lang="zh-CN" altLang="zh-CN" sz="2000" dirty="0"/>
              <a:t>换成</a:t>
            </a:r>
            <a:r>
              <a:rPr lang="en-US" altLang="zh-CN" sz="2000" dirty="0" err="1"/>
              <a:t>program.s</a:t>
            </a:r>
            <a:r>
              <a:rPr lang="zh-CN" altLang="zh-CN" sz="2000" dirty="0"/>
              <a:t>文件</a:t>
            </a:r>
            <a:endParaRPr lang="en-US" altLang="zh-CN" sz="2000" dirty="0"/>
          </a:p>
          <a:p>
            <a:endParaRPr lang="en-US" altLang="zh-CN" sz="2000" dirty="0"/>
          </a:p>
          <a:p>
            <a:r>
              <a:rPr lang="en-US" altLang="zh-CN" sz="2000" dirty="0"/>
              <a:t>3.</a:t>
            </a:r>
            <a:r>
              <a:rPr lang="zh-CN" altLang="en-US" sz="2000" dirty="0"/>
              <a:t> </a:t>
            </a:r>
            <a:r>
              <a:rPr lang="zh-CN" altLang="zh-CN" sz="2000" dirty="0"/>
              <a:t>在汇编阶段，使用“</a:t>
            </a:r>
            <a:r>
              <a:rPr lang="en-US" altLang="zh-CN" sz="2000" dirty="0" err="1"/>
              <a:t>gcc</a:t>
            </a:r>
            <a:r>
              <a:rPr lang="zh-CN" altLang="en-US" sz="2000" dirty="0"/>
              <a:t> </a:t>
            </a:r>
            <a:r>
              <a:rPr lang="en-US" altLang="zh-CN" sz="2000" dirty="0"/>
              <a:t>-c</a:t>
            </a:r>
            <a:r>
              <a:rPr lang="zh-CN" altLang="zh-CN" sz="2000" dirty="0"/>
              <a:t>”指令将</a:t>
            </a:r>
            <a:r>
              <a:rPr lang="en-US" altLang="zh-CN" sz="2000" dirty="0" err="1"/>
              <a:t>program.s</a:t>
            </a:r>
            <a:r>
              <a:rPr lang="zh-CN" altLang="zh-CN" sz="2000" dirty="0"/>
              <a:t>文件转换成</a:t>
            </a:r>
            <a:r>
              <a:rPr lang="en-US" altLang="zh-CN" sz="2000" dirty="0" err="1"/>
              <a:t>program.o</a:t>
            </a:r>
            <a:r>
              <a:rPr lang="zh-CN" altLang="zh-CN" sz="2000" dirty="0"/>
              <a:t>文件</a:t>
            </a:r>
            <a:endParaRPr lang="en-US" altLang="zh-CN" sz="2000" dirty="0"/>
          </a:p>
          <a:p>
            <a:endParaRPr lang="en-US" altLang="zh-CN" sz="2000" dirty="0"/>
          </a:p>
          <a:p>
            <a:r>
              <a:rPr lang="en-US" altLang="zh-CN" sz="2000" dirty="0"/>
              <a:t>4.</a:t>
            </a:r>
            <a:r>
              <a:rPr lang="zh-CN" altLang="en-US" sz="2000" dirty="0"/>
              <a:t> </a:t>
            </a:r>
            <a:r>
              <a:rPr lang="zh-CN" altLang="zh-CN" sz="2000" dirty="0"/>
              <a:t>最后将</a:t>
            </a:r>
            <a:r>
              <a:rPr lang="en-US" altLang="zh-CN" sz="2000" dirty="0" err="1"/>
              <a:t>program.o</a:t>
            </a:r>
            <a:r>
              <a:rPr lang="zh-CN" altLang="zh-CN" sz="2000" dirty="0"/>
              <a:t>文件转化成可执行程序文件</a:t>
            </a:r>
            <a:r>
              <a:rPr lang="en-US" altLang="zh-CN" sz="2000" dirty="0"/>
              <a:t>program</a:t>
            </a:r>
            <a:endParaRPr lang="zh-CN" altLang="zh-CN" sz="2000" dirty="0"/>
          </a:p>
        </p:txBody>
      </p:sp>
      <p:grpSp>
        <p:nvGrpSpPr>
          <p:cNvPr id="42" name="组合 41">
            <a:extLst>
              <a:ext uri="{FF2B5EF4-FFF2-40B4-BE49-F238E27FC236}">
                <a16:creationId xmlns:a16="http://schemas.microsoft.com/office/drawing/2014/main" id="{22CBFB7E-CB7C-674A-90F6-B45D212145A5}"/>
              </a:ext>
            </a:extLst>
          </p:cNvPr>
          <p:cNvGrpSpPr/>
          <p:nvPr/>
        </p:nvGrpSpPr>
        <p:grpSpPr>
          <a:xfrm>
            <a:off x="6808338" y="1136855"/>
            <a:ext cx="4317958" cy="5348426"/>
            <a:chOff x="3665222" y="194375"/>
            <a:chExt cx="4872149" cy="5482525"/>
          </a:xfrm>
        </p:grpSpPr>
        <p:sp>
          <p:nvSpPr>
            <p:cNvPr id="43" name="矩形 42">
              <a:extLst>
                <a:ext uri="{FF2B5EF4-FFF2-40B4-BE49-F238E27FC236}">
                  <a16:creationId xmlns:a16="http://schemas.microsoft.com/office/drawing/2014/main" id="{6F1F6EAE-909E-F64F-92C6-F6F643A2209C}"/>
                </a:ext>
              </a:extLst>
            </p:cNvPr>
            <p:cNvSpPr/>
            <p:nvPr/>
          </p:nvSpPr>
          <p:spPr>
            <a:xfrm>
              <a:off x="3665222" y="1181100"/>
              <a:ext cx="701039" cy="3505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15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GCC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总</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控</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程</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序</a:t>
              </a:r>
            </a:p>
          </p:txBody>
        </p:sp>
        <p:sp>
          <p:nvSpPr>
            <p:cNvPr id="44" name="矩形 43">
              <a:extLst>
                <a:ext uri="{FF2B5EF4-FFF2-40B4-BE49-F238E27FC236}">
                  <a16:creationId xmlns:a16="http://schemas.microsoft.com/office/drawing/2014/main" id="{7459F620-C8BF-0A42-8237-F053EBB0D95A}"/>
                </a:ext>
              </a:extLst>
            </p:cNvPr>
            <p:cNvSpPr/>
            <p:nvPr/>
          </p:nvSpPr>
          <p:spPr>
            <a:xfrm>
              <a:off x="5494020" y="1181100"/>
              <a:ext cx="1409700" cy="563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预处理器</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cpp</a:t>
              </a: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椭圆 44">
              <a:extLst>
                <a:ext uri="{FF2B5EF4-FFF2-40B4-BE49-F238E27FC236}">
                  <a16:creationId xmlns:a16="http://schemas.microsoft.com/office/drawing/2014/main" id="{615146EC-70DD-1E4A-BE4A-631B950C96A0}"/>
                </a:ext>
              </a:extLst>
            </p:cNvPr>
            <p:cNvSpPr/>
            <p:nvPr/>
          </p:nvSpPr>
          <p:spPr>
            <a:xfrm>
              <a:off x="5638800" y="194375"/>
              <a:ext cx="1120140" cy="563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rPr>
                <a:t>源代码</a:t>
              </a:r>
            </a:p>
          </p:txBody>
        </p:sp>
        <p:sp>
          <p:nvSpPr>
            <p:cNvPr id="46" name="矩形 45">
              <a:extLst>
                <a:ext uri="{FF2B5EF4-FFF2-40B4-BE49-F238E27FC236}">
                  <a16:creationId xmlns:a16="http://schemas.microsoft.com/office/drawing/2014/main" id="{F78494D7-EB73-C246-A17C-F3EEC2A19F1B}"/>
                </a:ext>
              </a:extLst>
            </p:cNvPr>
            <p:cNvSpPr/>
            <p:nvPr/>
          </p:nvSpPr>
          <p:spPr>
            <a:xfrm>
              <a:off x="5494020" y="2167825"/>
              <a:ext cx="1409700" cy="563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编译器</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(ccl)</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矩形 46">
              <a:extLst>
                <a:ext uri="{FF2B5EF4-FFF2-40B4-BE49-F238E27FC236}">
                  <a16:creationId xmlns:a16="http://schemas.microsoft.com/office/drawing/2014/main" id="{28B21AEC-924F-C742-93B1-D23FB0CD9CEB}"/>
                </a:ext>
              </a:extLst>
            </p:cNvPr>
            <p:cNvSpPr/>
            <p:nvPr/>
          </p:nvSpPr>
          <p:spPr>
            <a:xfrm>
              <a:off x="5486400" y="3147060"/>
              <a:ext cx="1409700" cy="563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汇编器</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(as)</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A27BF765-23E3-C340-AD0C-8A617341225D}"/>
                </a:ext>
              </a:extLst>
            </p:cNvPr>
            <p:cNvSpPr/>
            <p:nvPr/>
          </p:nvSpPr>
          <p:spPr>
            <a:xfrm>
              <a:off x="5486400" y="4122420"/>
              <a:ext cx="1409700" cy="563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链接器</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ld</a:t>
              </a: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矩形: 圆角 11">
              <a:extLst>
                <a:ext uri="{FF2B5EF4-FFF2-40B4-BE49-F238E27FC236}">
                  <a16:creationId xmlns:a16="http://schemas.microsoft.com/office/drawing/2014/main" id="{3899585D-A223-FC4F-B5DE-CE8286274A4C}"/>
                </a:ext>
              </a:extLst>
            </p:cNvPr>
            <p:cNvSpPr/>
            <p:nvPr/>
          </p:nvSpPr>
          <p:spPr>
            <a:xfrm>
              <a:off x="5638801" y="5113020"/>
              <a:ext cx="1120140" cy="56388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150" normalizeH="0" noProof="0" dirty="0">
                  <a:ln>
                    <a:noFill/>
                  </a:ln>
                  <a:solidFill>
                    <a:prstClr val="black"/>
                  </a:solidFill>
                  <a:effectLst/>
                  <a:uLnTx/>
                  <a:uFillTx/>
                  <a:latin typeface="Times New Roman" panose="02020603050405020304" pitchFamily="18" charset="0"/>
                  <a:ea typeface="黑体" panose="02010609060101010101" pitchFamily="49" charset="-122"/>
                </a:rPr>
                <a:t>可执行程序</a:t>
              </a:r>
            </a:p>
          </p:txBody>
        </p:sp>
        <p:sp>
          <p:nvSpPr>
            <p:cNvPr id="50" name="文本框 49">
              <a:extLst>
                <a:ext uri="{FF2B5EF4-FFF2-40B4-BE49-F238E27FC236}">
                  <a16:creationId xmlns:a16="http://schemas.microsoft.com/office/drawing/2014/main" id="{F00B9B01-223A-9F42-A0C2-82795D584BA9}"/>
                </a:ext>
              </a:extLst>
            </p:cNvPr>
            <p:cNvSpPr txBox="1"/>
            <p:nvPr/>
          </p:nvSpPr>
          <p:spPr>
            <a:xfrm>
              <a:off x="6229349" y="810794"/>
              <a:ext cx="1261946" cy="3470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progarm.c</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文本框 50">
              <a:extLst>
                <a:ext uri="{FF2B5EF4-FFF2-40B4-BE49-F238E27FC236}">
                  <a16:creationId xmlns:a16="http://schemas.microsoft.com/office/drawing/2014/main" id="{40B8E020-4408-7147-BE19-BB7F75C87F72}"/>
                </a:ext>
              </a:extLst>
            </p:cNvPr>
            <p:cNvSpPr txBox="1"/>
            <p:nvPr/>
          </p:nvSpPr>
          <p:spPr>
            <a:xfrm>
              <a:off x="6233159" y="1791944"/>
              <a:ext cx="1120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progarm.i</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文本框 51">
              <a:extLst>
                <a:ext uri="{FF2B5EF4-FFF2-40B4-BE49-F238E27FC236}">
                  <a16:creationId xmlns:a16="http://schemas.microsoft.com/office/drawing/2014/main" id="{E0BF10EF-35C9-5D42-9E2C-557C6E3A42C0}"/>
                </a:ext>
              </a:extLst>
            </p:cNvPr>
            <p:cNvSpPr txBox="1"/>
            <p:nvPr/>
          </p:nvSpPr>
          <p:spPr>
            <a:xfrm>
              <a:off x="6233159" y="2767133"/>
              <a:ext cx="11885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progarm.s</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文本框 52">
              <a:extLst>
                <a:ext uri="{FF2B5EF4-FFF2-40B4-BE49-F238E27FC236}">
                  <a16:creationId xmlns:a16="http://schemas.microsoft.com/office/drawing/2014/main" id="{BBC7ABB2-34E0-1C46-90F6-F58BA9084E42}"/>
                </a:ext>
              </a:extLst>
            </p:cNvPr>
            <p:cNvSpPr txBox="1"/>
            <p:nvPr/>
          </p:nvSpPr>
          <p:spPr>
            <a:xfrm>
              <a:off x="6229349" y="3762791"/>
              <a:ext cx="11885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progarm.o</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文本框 53">
              <a:extLst>
                <a:ext uri="{FF2B5EF4-FFF2-40B4-BE49-F238E27FC236}">
                  <a16:creationId xmlns:a16="http://schemas.microsoft.com/office/drawing/2014/main" id="{B16582B1-4958-DA4B-AD75-F66320EBC233}"/>
                </a:ext>
              </a:extLst>
            </p:cNvPr>
            <p:cNvSpPr txBox="1"/>
            <p:nvPr/>
          </p:nvSpPr>
          <p:spPr>
            <a:xfrm>
              <a:off x="6252210" y="4745771"/>
              <a:ext cx="11657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文本框 54">
              <a:extLst>
                <a:ext uri="{FF2B5EF4-FFF2-40B4-BE49-F238E27FC236}">
                  <a16:creationId xmlns:a16="http://schemas.microsoft.com/office/drawing/2014/main" id="{F731388E-AF4E-3C4D-8965-AD3F93F5262A}"/>
                </a:ext>
              </a:extLst>
            </p:cNvPr>
            <p:cNvSpPr txBox="1"/>
            <p:nvPr/>
          </p:nvSpPr>
          <p:spPr>
            <a:xfrm>
              <a:off x="7495108" y="4235083"/>
              <a:ext cx="1042263"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printf.o</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56" name="直接箭头连接符 19">
              <a:extLst>
                <a:ext uri="{FF2B5EF4-FFF2-40B4-BE49-F238E27FC236}">
                  <a16:creationId xmlns:a16="http://schemas.microsoft.com/office/drawing/2014/main" id="{88F2231C-3E63-1E4E-B41F-F69FB5882D4E}"/>
                </a:ext>
              </a:extLst>
            </p:cNvPr>
            <p:cNvCxnSpPr>
              <a:stCxn id="45" idx="4"/>
              <a:endCxn id="44" idx="0"/>
            </p:cNvCxnSpPr>
            <p:nvPr/>
          </p:nvCxnSpPr>
          <p:spPr>
            <a:xfrm>
              <a:off x="6198870" y="758255"/>
              <a:ext cx="0" cy="422845"/>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21">
              <a:extLst>
                <a:ext uri="{FF2B5EF4-FFF2-40B4-BE49-F238E27FC236}">
                  <a16:creationId xmlns:a16="http://schemas.microsoft.com/office/drawing/2014/main" id="{44F786C7-8D7D-7646-9F52-8E9B5BA240B1}"/>
                </a:ext>
              </a:extLst>
            </p:cNvPr>
            <p:cNvCxnSpPr>
              <a:stCxn id="44" idx="2"/>
              <a:endCxn id="46" idx="0"/>
            </p:cNvCxnSpPr>
            <p:nvPr/>
          </p:nvCxnSpPr>
          <p:spPr>
            <a:xfrm>
              <a:off x="6198870" y="1744980"/>
              <a:ext cx="0" cy="422845"/>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25">
              <a:extLst>
                <a:ext uri="{FF2B5EF4-FFF2-40B4-BE49-F238E27FC236}">
                  <a16:creationId xmlns:a16="http://schemas.microsoft.com/office/drawing/2014/main" id="{5B587641-BAE4-D145-8E10-459E5A7EFFAF}"/>
                </a:ext>
              </a:extLst>
            </p:cNvPr>
            <p:cNvCxnSpPr>
              <a:stCxn id="47" idx="2"/>
              <a:endCxn id="48" idx="0"/>
            </p:cNvCxnSpPr>
            <p:nvPr/>
          </p:nvCxnSpPr>
          <p:spPr>
            <a:xfrm>
              <a:off x="6191250" y="3710940"/>
              <a:ext cx="0" cy="411480"/>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27">
              <a:extLst>
                <a:ext uri="{FF2B5EF4-FFF2-40B4-BE49-F238E27FC236}">
                  <a16:creationId xmlns:a16="http://schemas.microsoft.com/office/drawing/2014/main" id="{70191788-5BE2-4146-B90E-246C53FD7057}"/>
                </a:ext>
              </a:extLst>
            </p:cNvPr>
            <p:cNvCxnSpPr>
              <a:stCxn id="48" idx="2"/>
            </p:cNvCxnSpPr>
            <p:nvPr/>
          </p:nvCxnSpPr>
          <p:spPr>
            <a:xfrm>
              <a:off x="6191250" y="4686300"/>
              <a:ext cx="7620" cy="426720"/>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29">
              <a:extLst>
                <a:ext uri="{FF2B5EF4-FFF2-40B4-BE49-F238E27FC236}">
                  <a16:creationId xmlns:a16="http://schemas.microsoft.com/office/drawing/2014/main" id="{2282850A-CB51-5343-A603-4112729660A0}"/>
                </a:ext>
              </a:extLst>
            </p:cNvPr>
            <p:cNvCxnSpPr>
              <a:stCxn id="46" idx="2"/>
            </p:cNvCxnSpPr>
            <p:nvPr/>
          </p:nvCxnSpPr>
          <p:spPr>
            <a:xfrm>
              <a:off x="6198870" y="2731705"/>
              <a:ext cx="0" cy="415355"/>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31">
              <a:extLst>
                <a:ext uri="{FF2B5EF4-FFF2-40B4-BE49-F238E27FC236}">
                  <a16:creationId xmlns:a16="http://schemas.microsoft.com/office/drawing/2014/main" id="{925B217B-DA5A-B94D-BEBD-179CA558D02F}"/>
                </a:ext>
              </a:extLst>
            </p:cNvPr>
            <p:cNvCxnSpPr/>
            <p:nvPr/>
          </p:nvCxnSpPr>
          <p:spPr>
            <a:xfrm flipV="1">
              <a:off x="4366260" y="1463040"/>
              <a:ext cx="1120140" cy="1142048"/>
            </a:xfrm>
            <a:prstGeom prst="straightConnector1">
              <a:avLst/>
            </a:prstGeom>
            <a:ln w="95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33">
              <a:extLst>
                <a:ext uri="{FF2B5EF4-FFF2-40B4-BE49-F238E27FC236}">
                  <a16:creationId xmlns:a16="http://schemas.microsoft.com/office/drawing/2014/main" id="{A431C682-06CF-B94E-BD00-4237F47385E6}"/>
                </a:ext>
              </a:extLst>
            </p:cNvPr>
            <p:cNvCxnSpPr>
              <a:endCxn id="46" idx="1"/>
            </p:cNvCxnSpPr>
            <p:nvPr/>
          </p:nvCxnSpPr>
          <p:spPr>
            <a:xfrm flipV="1">
              <a:off x="4366260" y="2449765"/>
              <a:ext cx="1127760" cy="317368"/>
            </a:xfrm>
            <a:prstGeom prst="straightConnector1">
              <a:avLst/>
            </a:prstGeom>
            <a:ln w="95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35">
              <a:extLst>
                <a:ext uri="{FF2B5EF4-FFF2-40B4-BE49-F238E27FC236}">
                  <a16:creationId xmlns:a16="http://schemas.microsoft.com/office/drawing/2014/main" id="{852FFE4C-D452-9647-8405-494683D36597}"/>
                </a:ext>
              </a:extLst>
            </p:cNvPr>
            <p:cNvCxnSpPr>
              <a:endCxn id="47" idx="1"/>
            </p:cNvCxnSpPr>
            <p:nvPr/>
          </p:nvCxnSpPr>
          <p:spPr>
            <a:xfrm>
              <a:off x="4362450" y="3133423"/>
              <a:ext cx="1123950" cy="295577"/>
            </a:xfrm>
            <a:prstGeom prst="straightConnector1">
              <a:avLst/>
            </a:prstGeom>
            <a:ln w="95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37">
              <a:extLst>
                <a:ext uri="{FF2B5EF4-FFF2-40B4-BE49-F238E27FC236}">
                  <a16:creationId xmlns:a16="http://schemas.microsoft.com/office/drawing/2014/main" id="{3F10098A-ED71-1342-990E-B7B79FF40828}"/>
                </a:ext>
              </a:extLst>
            </p:cNvPr>
            <p:cNvCxnSpPr>
              <a:endCxn id="48" idx="1"/>
            </p:cNvCxnSpPr>
            <p:nvPr/>
          </p:nvCxnSpPr>
          <p:spPr>
            <a:xfrm>
              <a:off x="4364355" y="3296988"/>
              <a:ext cx="1122045" cy="1107372"/>
            </a:xfrm>
            <a:prstGeom prst="straightConnector1">
              <a:avLst/>
            </a:prstGeom>
            <a:ln w="95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39">
              <a:extLst>
                <a:ext uri="{FF2B5EF4-FFF2-40B4-BE49-F238E27FC236}">
                  <a16:creationId xmlns:a16="http://schemas.microsoft.com/office/drawing/2014/main" id="{DC0F621B-D4C3-F949-ACBD-8DB20ED62F08}"/>
                </a:ext>
              </a:extLst>
            </p:cNvPr>
            <p:cNvCxnSpPr>
              <a:cxnSpLocks/>
              <a:stCxn id="55" idx="1"/>
              <a:endCxn id="48" idx="3"/>
            </p:cNvCxnSpPr>
            <p:nvPr/>
          </p:nvCxnSpPr>
          <p:spPr>
            <a:xfrm flipH="1">
              <a:off x="6896100" y="4404360"/>
              <a:ext cx="599008" cy="0"/>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569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29</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程序的执行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91" name="文本框 90">
            <a:extLst>
              <a:ext uri="{FF2B5EF4-FFF2-40B4-BE49-F238E27FC236}">
                <a16:creationId xmlns:a16="http://schemas.microsoft.com/office/drawing/2014/main" id="{37A28BC6-5924-8649-B5EB-D36E45885227}"/>
              </a:ext>
            </a:extLst>
          </p:cNvPr>
          <p:cNvSpPr txBox="1"/>
          <p:nvPr/>
        </p:nvSpPr>
        <p:spPr>
          <a:xfrm>
            <a:off x="453770" y="1712622"/>
            <a:ext cx="11141882" cy="2862322"/>
          </a:xfrm>
          <a:prstGeom prst="rect">
            <a:avLst/>
          </a:prstGeom>
          <a:noFill/>
        </p:spPr>
        <p:txBody>
          <a:bodyPr wrap="square">
            <a:spAutoFit/>
          </a:bodyPr>
          <a:lstStyle/>
          <a:p>
            <a:r>
              <a:rPr lang="en-US" altLang="zh-CN" sz="2000" dirty="0"/>
              <a:t>	</a:t>
            </a:r>
            <a:r>
              <a:rPr lang="zh-CN" altLang="zh-CN" sz="2000" dirty="0"/>
              <a:t>可执行文件分为包含了程序指令的</a:t>
            </a:r>
            <a:r>
              <a:rPr lang="zh-CN" altLang="zh-CN" sz="2000" dirty="0">
                <a:solidFill>
                  <a:srgbClr val="FF0000"/>
                </a:solidFill>
              </a:rPr>
              <a:t>代码段</a:t>
            </a:r>
            <a:r>
              <a:rPr lang="zh-CN" altLang="zh-CN" sz="2000" dirty="0"/>
              <a:t>和包含了程序全局变量和静态数据的</a:t>
            </a:r>
            <a:r>
              <a:rPr lang="zh-CN" altLang="zh-CN" sz="2000" dirty="0">
                <a:solidFill>
                  <a:srgbClr val="FF0000"/>
                </a:solidFill>
              </a:rPr>
              <a:t>数据段</a:t>
            </a:r>
            <a:r>
              <a:rPr lang="zh-CN" altLang="zh-CN" sz="2000" dirty="0"/>
              <a:t>，该文件可被计算机直接执行。计算机执行程序的方式就是将可执行文件中的指令一条一条的自动取出并执行，控制器产生的控制信号控制数据通路完成特定的指令功能。</a:t>
            </a:r>
            <a:endParaRPr lang="en-US" altLang="zh-CN" sz="2000" dirty="0"/>
          </a:p>
          <a:p>
            <a:endParaRPr lang="en-US" altLang="zh-CN" sz="2000" dirty="0"/>
          </a:p>
          <a:p>
            <a:endParaRPr lang="zh-CN" altLang="zh-CN" sz="2000" dirty="0"/>
          </a:p>
          <a:p>
            <a:r>
              <a:rPr lang="en-US" altLang="zh-CN" sz="2000" dirty="0"/>
              <a:t>	CPU</a:t>
            </a:r>
            <a:r>
              <a:rPr lang="zh-CN" altLang="zh-CN" sz="2000" dirty="0"/>
              <a:t>取出并执行一条指令的时间被称为</a:t>
            </a:r>
            <a:r>
              <a:rPr lang="zh-CN" altLang="zh-CN" sz="2000" b="1" dirty="0">
                <a:solidFill>
                  <a:srgbClr val="FF0000"/>
                </a:solidFill>
              </a:rPr>
              <a:t>指令周期</a:t>
            </a:r>
            <a:r>
              <a:rPr lang="zh-CN" altLang="zh-CN" sz="2000" dirty="0"/>
              <a:t>，不同指令的指令周期可能不同。</a:t>
            </a:r>
            <a:r>
              <a:rPr lang="en-US" altLang="zh-CN" sz="2000" dirty="0"/>
              <a:t>CPU</a:t>
            </a:r>
            <a:r>
              <a:rPr lang="zh-CN" altLang="zh-CN" sz="2000" dirty="0"/>
              <a:t>要执行指令序列需要对指令长度进行判定，还需要确定指令的操作类型、寄存器编号以及立即数。此外，如何判断操作数在寄存器中还是在存储器中、如何在一条指令执行结束后正确读取下一条指令也是</a:t>
            </a:r>
            <a:r>
              <a:rPr lang="en-US" altLang="zh-CN" sz="2000" dirty="0"/>
              <a:t>CPU</a:t>
            </a:r>
            <a:r>
              <a:rPr lang="zh-CN" altLang="zh-CN" sz="2000" dirty="0"/>
              <a:t>需要考虑的问题</a:t>
            </a:r>
            <a:r>
              <a:rPr lang="zh-CN" altLang="en-US" sz="2000" dirty="0"/>
              <a:t>。</a:t>
            </a:r>
            <a:endParaRPr lang="zh-CN" altLang="zh-CN" sz="2000" dirty="0"/>
          </a:p>
        </p:txBody>
      </p:sp>
    </p:spTree>
    <p:extLst>
      <p:ext uri="{BB962C8B-B14F-4D97-AF65-F5344CB8AC3E}">
        <p14:creationId xmlns:p14="http://schemas.microsoft.com/office/powerpoint/2010/main" val="314597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C020582-34F0-0048-A946-2FB0496862FC}"/>
              </a:ext>
            </a:extLst>
          </p:cNvPr>
          <p:cNvSpPr/>
          <p:nvPr/>
        </p:nvSpPr>
        <p:spPr>
          <a:xfrm>
            <a:off x="3847605" y="1536971"/>
            <a:ext cx="548165" cy="5661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802A5961-F227-9B4C-BCD2-F7F60EC18D4F}"/>
              </a:ext>
            </a:extLst>
          </p:cNvPr>
          <p:cNvSpPr/>
          <p:nvPr/>
        </p:nvSpPr>
        <p:spPr>
          <a:xfrm>
            <a:off x="6387387" y="1542662"/>
            <a:ext cx="1818461" cy="5661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计算机系统的定义</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751733" cy="467908"/>
          </a:xfrm>
        </p:spPr>
        <p:txBody>
          <a:bodyPr/>
          <a:lstStyle/>
          <a:p>
            <a:r>
              <a:rPr lang="zh-CN" altLang="en-US" dirty="0"/>
              <a:t>什么是计算机？</a:t>
            </a:r>
          </a:p>
          <a:p>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a:t>
            </a:fld>
            <a:endParaRPr lang="zh-CN" altLang="en-US"/>
          </a:p>
        </p:txBody>
      </p:sp>
      <p:sp>
        <p:nvSpPr>
          <p:cNvPr id="5" name="矩形 4">
            <a:extLst>
              <a:ext uri="{FF2B5EF4-FFF2-40B4-BE49-F238E27FC236}">
                <a16:creationId xmlns:a16="http://schemas.microsoft.com/office/drawing/2014/main" id="{E6A9F7FD-1D66-C844-B051-617B511715D3}"/>
              </a:ext>
            </a:extLst>
          </p:cNvPr>
          <p:cNvSpPr/>
          <p:nvPr/>
        </p:nvSpPr>
        <p:spPr>
          <a:xfrm>
            <a:off x="4640580" y="1548354"/>
            <a:ext cx="1235285" cy="5661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1F3CC1F5-EA0F-6C45-A222-D05399F46B20}"/>
              </a:ext>
            </a:extLst>
          </p:cNvPr>
          <p:cNvSpPr txBox="1"/>
          <p:nvPr/>
        </p:nvSpPr>
        <p:spPr>
          <a:xfrm>
            <a:off x="1994534" y="1625705"/>
            <a:ext cx="8202931" cy="400110"/>
          </a:xfrm>
          <a:prstGeom prst="rect">
            <a:avLst/>
          </a:prstGeom>
          <a:noFill/>
        </p:spPr>
        <p:txBody>
          <a:bodyPr wrap="square">
            <a:spAutoFit/>
          </a:bodyPr>
          <a:lstStyle/>
          <a:p>
            <a:r>
              <a:rPr lang="zh-CN" altLang="zh-CN" sz="2000" b="1" dirty="0">
                <a:solidFill>
                  <a:srgbClr val="000000"/>
                </a:solidFill>
                <a:effectLst/>
                <a:latin typeface="+mn-ea"/>
                <a:cs typeface="Times New Roman" panose="02020603050405020304" pitchFamily="18" charset="0"/>
              </a:rPr>
              <a:t>计算机</a:t>
            </a:r>
            <a:r>
              <a:rPr lang="zh-CN" altLang="zh-CN" sz="2000" dirty="0">
                <a:solidFill>
                  <a:srgbClr val="000000"/>
                </a:solidFill>
                <a:effectLst/>
                <a:latin typeface="+mn-ea"/>
                <a:cs typeface="Times New Roman" panose="02020603050405020304" pitchFamily="18" charset="0"/>
              </a:rPr>
              <a:t>是一种能自动对数字化信息进行算术和逻辑运算的高速处理装置。</a:t>
            </a:r>
            <a:r>
              <a:rPr lang="zh-CN" altLang="zh-CN" sz="2000" dirty="0">
                <a:effectLst/>
                <a:latin typeface="+mn-ea"/>
              </a:rPr>
              <a:t> </a:t>
            </a:r>
            <a:endParaRPr lang="zh-CN" altLang="en-US" sz="2000" dirty="0">
              <a:latin typeface="+mn-ea"/>
            </a:endParaRPr>
          </a:p>
        </p:txBody>
      </p:sp>
      <p:sp>
        <p:nvSpPr>
          <p:cNvPr id="14" name="箭头: 上 39">
            <a:extLst>
              <a:ext uri="{FF2B5EF4-FFF2-40B4-BE49-F238E27FC236}">
                <a16:creationId xmlns:a16="http://schemas.microsoft.com/office/drawing/2014/main" id="{6463461D-DE1C-8241-98A7-1A32824AA782}"/>
              </a:ext>
            </a:extLst>
          </p:cNvPr>
          <p:cNvSpPr/>
          <p:nvPr/>
        </p:nvSpPr>
        <p:spPr>
          <a:xfrm flipV="1">
            <a:off x="5151854" y="2180515"/>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16" name="文本框 15">
            <a:extLst>
              <a:ext uri="{FF2B5EF4-FFF2-40B4-BE49-F238E27FC236}">
                <a16:creationId xmlns:a16="http://schemas.microsoft.com/office/drawing/2014/main" id="{A09F377E-D715-F842-88F4-D1304F573A7B}"/>
              </a:ext>
            </a:extLst>
          </p:cNvPr>
          <p:cNvSpPr txBox="1"/>
          <p:nvPr/>
        </p:nvSpPr>
        <p:spPr>
          <a:xfrm>
            <a:off x="4901701" y="2624740"/>
            <a:ext cx="713040" cy="400110"/>
          </a:xfrm>
          <a:prstGeom prst="rect">
            <a:avLst/>
          </a:prstGeom>
          <a:noFill/>
        </p:spPr>
        <p:txBody>
          <a:bodyPr wrap="square">
            <a:spAutoFit/>
          </a:bodyPr>
          <a:lstStyle/>
          <a:p>
            <a:r>
              <a:rPr lang="zh-CN" altLang="en-US" sz="2000" dirty="0">
                <a:latin typeface="+mn-ea"/>
              </a:rPr>
              <a:t>对象</a:t>
            </a:r>
          </a:p>
        </p:txBody>
      </p:sp>
      <p:sp>
        <p:nvSpPr>
          <p:cNvPr id="18" name="箭头: 上 39">
            <a:extLst>
              <a:ext uri="{FF2B5EF4-FFF2-40B4-BE49-F238E27FC236}">
                <a16:creationId xmlns:a16="http://schemas.microsoft.com/office/drawing/2014/main" id="{7EB2DAE2-A00C-754A-95F8-603F8584648E}"/>
              </a:ext>
            </a:extLst>
          </p:cNvPr>
          <p:cNvSpPr/>
          <p:nvPr/>
        </p:nvSpPr>
        <p:spPr>
          <a:xfrm flipV="1">
            <a:off x="7192430" y="2191900"/>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19" name="文本框 18">
            <a:extLst>
              <a:ext uri="{FF2B5EF4-FFF2-40B4-BE49-F238E27FC236}">
                <a16:creationId xmlns:a16="http://schemas.microsoft.com/office/drawing/2014/main" id="{B77F489D-D6C6-2946-AB42-725A54A05AE5}"/>
              </a:ext>
            </a:extLst>
          </p:cNvPr>
          <p:cNvSpPr txBox="1"/>
          <p:nvPr/>
        </p:nvSpPr>
        <p:spPr>
          <a:xfrm>
            <a:off x="6942277" y="2636125"/>
            <a:ext cx="713040" cy="400110"/>
          </a:xfrm>
          <a:prstGeom prst="rect">
            <a:avLst/>
          </a:prstGeom>
          <a:noFill/>
        </p:spPr>
        <p:txBody>
          <a:bodyPr wrap="square">
            <a:spAutoFit/>
          </a:bodyPr>
          <a:lstStyle/>
          <a:p>
            <a:r>
              <a:rPr lang="zh-CN" altLang="en-US" sz="2000" dirty="0">
                <a:latin typeface="+mn-ea"/>
              </a:rPr>
              <a:t>手段</a:t>
            </a:r>
          </a:p>
        </p:txBody>
      </p:sp>
      <p:sp>
        <p:nvSpPr>
          <p:cNvPr id="22" name="箭头: 上 39">
            <a:extLst>
              <a:ext uri="{FF2B5EF4-FFF2-40B4-BE49-F238E27FC236}">
                <a16:creationId xmlns:a16="http://schemas.microsoft.com/office/drawing/2014/main" id="{5FBC1390-08E1-5748-858E-AEAA6ABF7545}"/>
              </a:ext>
            </a:extLst>
          </p:cNvPr>
          <p:cNvSpPr/>
          <p:nvPr/>
        </p:nvSpPr>
        <p:spPr>
          <a:xfrm flipV="1">
            <a:off x="4006490" y="2180515"/>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23" name="文本框 22">
            <a:extLst>
              <a:ext uri="{FF2B5EF4-FFF2-40B4-BE49-F238E27FC236}">
                <a16:creationId xmlns:a16="http://schemas.microsoft.com/office/drawing/2014/main" id="{F13F41CF-C981-EB49-8A98-66D05988E277}"/>
              </a:ext>
            </a:extLst>
          </p:cNvPr>
          <p:cNvSpPr txBox="1"/>
          <p:nvPr/>
        </p:nvSpPr>
        <p:spPr>
          <a:xfrm>
            <a:off x="3756337" y="2624740"/>
            <a:ext cx="713040" cy="400110"/>
          </a:xfrm>
          <a:prstGeom prst="rect">
            <a:avLst/>
          </a:prstGeom>
          <a:noFill/>
        </p:spPr>
        <p:txBody>
          <a:bodyPr wrap="square">
            <a:spAutoFit/>
          </a:bodyPr>
          <a:lstStyle/>
          <a:p>
            <a:r>
              <a:rPr lang="zh-CN" altLang="en-US" sz="2000" dirty="0">
                <a:latin typeface="+mn-ea"/>
              </a:rPr>
              <a:t>方式</a:t>
            </a:r>
          </a:p>
        </p:txBody>
      </p:sp>
      <p:sp>
        <p:nvSpPr>
          <p:cNvPr id="27" name="文本框 26">
            <a:extLst>
              <a:ext uri="{FF2B5EF4-FFF2-40B4-BE49-F238E27FC236}">
                <a16:creationId xmlns:a16="http://schemas.microsoft.com/office/drawing/2014/main" id="{988789D2-1BD2-064A-996C-B67FA8FEA988}"/>
              </a:ext>
            </a:extLst>
          </p:cNvPr>
          <p:cNvSpPr txBox="1"/>
          <p:nvPr/>
        </p:nvSpPr>
        <p:spPr>
          <a:xfrm>
            <a:off x="567232" y="3591785"/>
            <a:ext cx="10617265" cy="923330"/>
          </a:xfrm>
          <a:prstGeom prst="rect">
            <a:avLst/>
          </a:prstGeom>
          <a:noFill/>
        </p:spPr>
        <p:txBody>
          <a:bodyPr wrap="square">
            <a:spAutoFit/>
          </a:bodyPr>
          <a:lstStyle/>
          <a:p>
            <a:pPr indent="266700" algn="just"/>
            <a:r>
              <a:rPr lang="zh-CN" altLang="en-US" sz="1800" kern="100" dirty="0">
                <a:solidFill>
                  <a:srgbClr val="000000"/>
                </a:solidFill>
                <a:effectLst/>
                <a:latin typeface="+mn-ea"/>
                <a:cs typeface="Times New Roman" panose="02020603050405020304" pitchFamily="18" charset="0"/>
              </a:rPr>
              <a:t>  </a:t>
            </a:r>
            <a:r>
              <a:rPr lang="zh-CN" altLang="zh-CN" sz="1800" kern="100" dirty="0">
                <a:solidFill>
                  <a:srgbClr val="000000"/>
                </a:solidFill>
                <a:effectLst/>
                <a:latin typeface="+mn-ea"/>
                <a:cs typeface="Times New Roman" panose="02020603050405020304" pitchFamily="18" charset="0"/>
              </a:rPr>
              <a:t>我们通常说的计算机系统</a:t>
            </a:r>
            <a:r>
              <a:rPr lang="zh-CN" altLang="zh-CN" sz="1800" kern="100" dirty="0">
                <a:effectLst/>
                <a:latin typeface="+mn-ea"/>
                <a:cs typeface="Times New Roman" panose="02020603050405020304" pitchFamily="18" charset="0"/>
              </a:rPr>
              <a:t>包括两部分，即</a:t>
            </a:r>
            <a:r>
              <a:rPr lang="zh-CN" altLang="zh-CN" sz="1800" b="1" kern="100" dirty="0">
                <a:effectLst/>
                <a:latin typeface="+mn-ea"/>
                <a:cs typeface="Times New Roman" panose="02020603050405020304" pitchFamily="18" charset="0"/>
              </a:rPr>
              <a:t>硬件部分</a:t>
            </a:r>
            <a:r>
              <a:rPr lang="zh-CN" altLang="zh-CN" sz="1800" kern="100" dirty="0">
                <a:effectLst/>
                <a:latin typeface="+mn-ea"/>
                <a:cs typeface="Times New Roman" panose="02020603050405020304" pitchFamily="18" charset="0"/>
              </a:rPr>
              <a:t>和</a:t>
            </a:r>
            <a:r>
              <a:rPr lang="zh-CN" altLang="zh-CN" sz="1800" b="1" kern="100" dirty="0">
                <a:effectLst/>
                <a:latin typeface="+mn-ea"/>
                <a:cs typeface="Times New Roman" panose="02020603050405020304" pitchFamily="18" charset="0"/>
              </a:rPr>
              <a:t>软件部分</a:t>
            </a:r>
            <a:r>
              <a:rPr lang="zh-CN" altLang="zh-CN" sz="1800" kern="100" dirty="0">
                <a:effectLst/>
                <a:latin typeface="+mn-ea"/>
                <a:cs typeface="Times New Roman" panose="02020603050405020304" pitchFamily="18" charset="0"/>
              </a:rPr>
              <a:t>，它们共同工作来完成运算任务。</a:t>
            </a:r>
            <a:r>
              <a:rPr lang="zh-CN" altLang="zh-CN" sz="1800" b="1" kern="100" dirty="0">
                <a:effectLst/>
                <a:latin typeface="+mn-ea"/>
                <a:cs typeface="Times New Roman" panose="02020603050405020304" pitchFamily="18" charset="0"/>
              </a:rPr>
              <a:t>硬件</a:t>
            </a:r>
            <a:r>
              <a:rPr lang="zh-CN" altLang="zh-CN" sz="1800" kern="100" dirty="0">
                <a:effectLst/>
                <a:latin typeface="+mn-ea"/>
                <a:cs typeface="Times New Roman" panose="02020603050405020304" pitchFamily="18" charset="0"/>
              </a:rPr>
              <a:t>是物理装置的总称，我们所看到的主机内部的芯片、主板以及所使用的外设等都是计算机硬件。</a:t>
            </a:r>
            <a:r>
              <a:rPr lang="zh-CN" altLang="zh-CN" sz="1800" b="1" kern="100" dirty="0">
                <a:effectLst/>
                <a:latin typeface="+mn-ea"/>
                <a:cs typeface="Times New Roman" panose="02020603050405020304" pitchFamily="18" charset="0"/>
              </a:rPr>
              <a:t>软件</a:t>
            </a:r>
            <a:r>
              <a:rPr lang="zh-CN" altLang="zh-CN" sz="1800" kern="100" dirty="0">
                <a:effectLst/>
                <a:latin typeface="+mn-ea"/>
                <a:cs typeface="Times New Roman" panose="02020603050405020304" pitchFamily="18" charset="0"/>
              </a:rPr>
              <a:t>是指实现算法的程序及其文档，包括计算机本身运行所需的系统软</a:t>
            </a:r>
            <a:r>
              <a:rPr lang="zh-CN" altLang="zh-CN" sz="1800" kern="100" dirty="0">
                <a:solidFill>
                  <a:srgbClr val="000000"/>
                </a:solidFill>
                <a:effectLst/>
                <a:latin typeface="+mn-ea"/>
                <a:cs typeface="Times New Roman" panose="02020603050405020304" pitchFamily="18" charset="0"/>
              </a:rPr>
              <a:t>件和用户完成任务所需的应用软件。</a:t>
            </a:r>
            <a:endParaRPr lang="zh-CN" altLang="zh-CN" sz="1800" kern="100" dirty="0">
              <a:effectLst/>
              <a:latin typeface="+mn-ea"/>
              <a:cs typeface="Times New Roman" panose="02020603050405020304" pitchFamily="18" charset="0"/>
            </a:endParaRPr>
          </a:p>
        </p:txBody>
      </p:sp>
      <p:sp>
        <p:nvSpPr>
          <p:cNvPr id="28" name="内容占位符 3">
            <a:extLst>
              <a:ext uri="{FF2B5EF4-FFF2-40B4-BE49-F238E27FC236}">
                <a16:creationId xmlns:a16="http://schemas.microsoft.com/office/drawing/2014/main" id="{26AC6F0A-4A26-D745-9AA0-0F80C1B6F829}"/>
              </a:ext>
            </a:extLst>
          </p:cNvPr>
          <p:cNvSpPr txBox="1">
            <a:spLocks/>
          </p:cNvSpPr>
          <p:nvPr/>
        </p:nvSpPr>
        <p:spPr>
          <a:xfrm>
            <a:off x="44829" y="3033750"/>
            <a:ext cx="11751733" cy="467908"/>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t>什么是计算机系统？</a:t>
            </a:r>
          </a:p>
          <a:p>
            <a:endParaRPr lang="zh-CN" altLang="en-US" dirty="0"/>
          </a:p>
        </p:txBody>
      </p:sp>
      <p:sp>
        <p:nvSpPr>
          <p:cNvPr id="29" name="文本框 28">
            <a:extLst>
              <a:ext uri="{FF2B5EF4-FFF2-40B4-BE49-F238E27FC236}">
                <a16:creationId xmlns:a16="http://schemas.microsoft.com/office/drawing/2014/main" id="{CF3F7F8C-0994-A14F-B4E3-C014BF95D70A}"/>
              </a:ext>
            </a:extLst>
          </p:cNvPr>
          <p:cNvSpPr txBox="1"/>
          <p:nvPr/>
        </p:nvSpPr>
        <p:spPr>
          <a:xfrm>
            <a:off x="797402" y="5318460"/>
            <a:ext cx="713040" cy="400110"/>
          </a:xfrm>
          <a:prstGeom prst="rect">
            <a:avLst/>
          </a:prstGeom>
          <a:noFill/>
        </p:spPr>
        <p:txBody>
          <a:bodyPr wrap="square">
            <a:spAutoFit/>
          </a:bodyPr>
          <a:lstStyle/>
          <a:p>
            <a:r>
              <a:rPr lang="zh-CN" altLang="en-US" sz="2000" dirty="0">
                <a:latin typeface="+mn-ea"/>
              </a:rPr>
              <a:t>特点</a:t>
            </a:r>
          </a:p>
        </p:txBody>
      </p:sp>
      <p:sp>
        <p:nvSpPr>
          <p:cNvPr id="12" name="左大括号 11">
            <a:extLst>
              <a:ext uri="{FF2B5EF4-FFF2-40B4-BE49-F238E27FC236}">
                <a16:creationId xmlns:a16="http://schemas.microsoft.com/office/drawing/2014/main" id="{D76FAC27-131A-3246-A646-DC12CCAB2B59}"/>
              </a:ext>
            </a:extLst>
          </p:cNvPr>
          <p:cNvSpPr/>
          <p:nvPr/>
        </p:nvSpPr>
        <p:spPr>
          <a:xfrm>
            <a:off x="1510442" y="4666411"/>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6ED19BF-2DA1-3042-8A94-44F3211AA09D}"/>
              </a:ext>
            </a:extLst>
          </p:cNvPr>
          <p:cNvSpPr txBox="1"/>
          <p:nvPr/>
        </p:nvSpPr>
        <p:spPr>
          <a:xfrm>
            <a:off x="1900052" y="4587595"/>
            <a:ext cx="2474844" cy="369332"/>
          </a:xfrm>
          <a:prstGeom prst="rect">
            <a:avLst/>
          </a:prstGeom>
          <a:noFill/>
        </p:spPr>
        <p:txBody>
          <a:bodyPr wrap="square">
            <a:spAutoFit/>
          </a:bodyPr>
          <a:lstStyle/>
          <a:p>
            <a:r>
              <a:rPr lang="zh-CN" altLang="en-US" dirty="0">
                <a:latin typeface="+mn-ea"/>
              </a:rPr>
              <a:t>精准快速的计算与判断</a:t>
            </a:r>
          </a:p>
        </p:txBody>
      </p:sp>
      <p:sp>
        <p:nvSpPr>
          <p:cNvPr id="31" name="文本框 30">
            <a:extLst>
              <a:ext uri="{FF2B5EF4-FFF2-40B4-BE49-F238E27FC236}">
                <a16:creationId xmlns:a16="http://schemas.microsoft.com/office/drawing/2014/main" id="{9C525010-67FC-514E-86D9-4994D36A78B8}"/>
              </a:ext>
            </a:extLst>
          </p:cNvPr>
          <p:cNvSpPr txBox="1"/>
          <p:nvPr/>
        </p:nvSpPr>
        <p:spPr>
          <a:xfrm>
            <a:off x="1900052" y="5055240"/>
            <a:ext cx="2474844" cy="369332"/>
          </a:xfrm>
          <a:prstGeom prst="rect">
            <a:avLst/>
          </a:prstGeom>
          <a:noFill/>
        </p:spPr>
        <p:txBody>
          <a:bodyPr wrap="square">
            <a:spAutoFit/>
          </a:bodyPr>
          <a:lstStyle/>
          <a:p>
            <a:r>
              <a:rPr lang="zh-CN" altLang="en-US" dirty="0">
                <a:latin typeface="+mn-ea"/>
              </a:rPr>
              <a:t>通用性好</a:t>
            </a:r>
          </a:p>
        </p:txBody>
      </p:sp>
      <p:sp>
        <p:nvSpPr>
          <p:cNvPr id="32" name="文本框 31">
            <a:extLst>
              <a:ext uri="{FF2B5EF4-FFF2-40B4-BE49-F238E27FC236}">
                <a16:creationId xmlns:a16="http://schemas.microsoft.com/office/drawing/2014/main" id="{0880E623-8186-C046-8281-80CB6EEE5C34}"/>
              </a:ext>
            </a:extLst>
          </p:cNvPr>
          <p:cNvSpPr txBox="1"/>
          <p:nvPr/>
        </p:nvSpPr>
        <p:spPr>
          <a:xfrm>
            <a:off x="1900052" y="5575868"/>
            <a:ext cx="2474844" cy="369332"/>
          </a:xfrm>
          <a:prstGeom prst="rect">
            <a:avLst/>
          </a:prstGeom>
          <a:noFill/>
        </p:spPr>
        <p:txBody>
          <a:bodyPr wrap="square">
            <a:spAutoFit/>
          </a:bodyPr>
          <a:lstStyle/>
          <a:p>
            <a:r>
              <a:rPr lang="zh-CN" altLang="en-US" dirty="0">
                <a:latin typeface="+mn-ea"/>
              </a:rPr>
              <a:t>容易使用</a:t>
            </a:r>
          </a:p>
        </p:txBody>
      </p:sp>
      <p:sp>
        <p:nvSpPr>
          <p:cNvPr id="33" name="文本框 32">
            <a:extLst>
              <a:ext uri="{FF2B5EF4-FFF2-40B4-BE49-F238E27FC236}">
                <a16:creationId xmlns:a16="http://schemas.microsoft.com/office/drawing/2014/main" id="{535431F1-BD3F-4640-B5F1-EA67B4CA54FC}"/>
              </a:ext>
            </a:extLst>
          </p:cNvPr>
          <p:cNvSpPr txBox="1"/>
          <p:nvPr/>
        </p:nvSpPr>
        <p:spPr>
          <a:xfrm>
            <a:off x="1900052" y="6029329"/>
            <a:ext cx="2474844" cy="369332"/>
          </a:xfrm>
          <a:prstGeom prst="rect">
            <a:avLst/>
          </a:prstGeom>
          <a:noFill/>
        </p:spPr>
        <p:txBody>
          <a:bodyPr wrap="square">
            <a:spAutoFit/>
          </a:bodyPr>
          <a:lstStyle/>
          <a:p>
            <a:r>
              <a:rPr lang="zh-CN" altLang="en-US" dirty="0">
                <a:latin typeface="+mn-ea"/>
              </a:rPr>
              <a:t>可联成网络</a:t>
            </a:r>
          </a:p>
        </p:txBody>
      </p:sp>
      <p:sp>
        <p:nvSpPr>
          <p:cNvPr id="34" name="文本框 33">
            <a:extLst>
              <a:ext uri="{FF2B5EF4-FFF2-40B4-BE49-F238E27FC236}">
                <a16:creationId xmlns:a16="http://schemas.microsoft.com/office/drawing/2014/main" id="{6A31B27E-630E-FA42-A152-570A484B188C}"/>
              </a:ext>
            </a:extLst>
          </p:cNvPr>
          <p:cNvSpPr txBox="1"/>
          <p:nvPr/>
        </p:nvSpPr>
        <p:spPr>
          <a:xfrm>
            <a:off x="5403041" y="5316485"/>
            <a:ext cx="713040" cy="400110"/>
          </a:xfrm>
          <a:prstGeom prst="rect">
            <a:avLst/>
          </a:prstGeom>
          <a:noFill/>
        </p:spPr>
        <p:txBody>
          <a:bodyPr wrap="square">
            <a:spAutoFit/>
          </a:bodyPr>
          <a:lstStyle/>
          <a:p>
            <a:r>
              <a:rPr lang="zh-CN" altLang="en-US" sz="2000" dirty="0">
                <a:latin typeface="+mn-ea"/>
              </a:rPr>
              <a:t>功能</a:t>
            </a:r>
          </a:p>
        </p:txBody>
      </p:sp>
      <p:sp>
        <p:nvSpPr>
          <p:cNvPr id="35" name="左大括号 34">
            <a:extLst>
              <a:ext uri="{FF2B5EF4-FFF2-40B4-BE49-F238E27FC236}">
                <a16:creationId xmlns:a16="http://schemas.microsoft.com/office/drawing/2014/main" id="{308F5493-ECC0-C245-9189-2D0C9861CC33}"/>
              </a:ext>
            </a:extLst>
          </p:cNvPr>
          <p:cNvSpPr/>
          <p:nvPr/>
        </p:nvSpPr>
        <p:spPr>
          <a:xfrm>
            <a:off x="6116081" y="4664436"/>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80376C03-DCCB-E34E-B1FF-A372DBA3ACDC}"/>
              </a:ext>
            </a:extLst>
          </p:cNvPr>
          <p:cNvSpPr txBox="1"/>
          <p:nvPr/>
        </p:nvSpPr>
        <p:spPr>
          <a:xfrm>
            <a:off x="6505691" y="4585620"/>
            <a:ext cx="2474844" cy="369332"/>
          </a:xfrm>
          <a:prstGeom prst="rect">
            <a:avLst/>
          </a:prstGeom>
          <a:noFill/>
        </p:spPr>
        <p:txBody>
          <a:bodyPr wrap="square">
            <a:spAutoFit/>
          </a:bodyPr>
          <a:lstStyle/>
          <a:p>
            <a:r>
              <a:rPr lang="zh-CN" altLang="en-US" dirty="0">
                <a:latin typeface="+mn-ea"/>
              </a:rPr>
              <a:t>数据处理</a:t>
            </a:r>
          </a:p>
        </p:txBody>
      </p:sp>
      <p:sp>
        <p:nvSpPr>
          <p:cNvPr id="37" name="文本框 36">
            <a:extLst>
              <a:ext uri="{FF2B5EF4-FFF2-40B4-BE49-F238E27FC236}">
                <a16:creationId xmlns:a16="http://schemas.microsoft.com/office/drawing/2014/main" id="{BA6342C3-172F-1445-919D-7309466BEFD9}"/>
              </a:ext>
            </a:extLst>
          </p:cNvPr>
          <p:cNvSpPr txBox="1"/>
          <p:nvPr/>
        </p:nvSpPr>
        <p:spPr>
          <a:xfrm>
            <a:off x="6505691" y="5053265"/>
            <a:ext cx="2474844" cy="369332"/>
          </a:xfrm>
          <a:prstGeom prst="rect">
            <a:avLst/>
          </a:prstGeom>
          <a:noFill/>
        </p:spPr>
        <p:txBody>
          <a:bodyPr wrap="square">
            <a:spAutoFit/>
          </a:bodyPr>
          <a:lstStyle/>
          <a:p>
            <a:r>
              <a:rPr lang="zh-CN" altLang="en-US" dirty="0">
                <a:latin typeface="+mn-ea"/>
              </a:rPr>
              <a:t>数据存储</a:t>
            </a:r>
          </a:p>
        </p:txBody>
      </p:sp>
      <p:sp>
        <p:nvSpPr>
          <p:cNvPr id="38" name="文本框 37">
            <a:extLst>
              <a:ext uri="{FF2B5EF4-FFF2-40B4-BE49-F238E27FC236}">
                <a16:creationId xmlns:a16="http://schemas.microsoft.com/office/drawing/2014/main" id="{07661E85-ECFD-2D4E-9B36-52416F4F9943}"/>
              </a:ext>
            </a:extLst>
          </p:cNvPr>
          <p:cNvSpPr txBox="1"/>
          <p:nvPr/>
        </p:nvSpPr>
        <p:spPr>
          <a:xfrm>
            <a:off x="6505691" y="5573893"/>
            <a:ext cx="2474844" cy="369332"/>
          </a:xfrm>
          <a:prstGeom prst="rect">
            <a:avLst/>
          </a:prstGeom>
          <a:noFill/>
        </p:spPr>
        <p:txBody>
          <a:bodyPr wrap="square">
            <a:spAutoFit/>
          </a:bodyPr>
          <a:lstStyle/>
          <a:p>
            <a:r>
              <a:rPr lang="zh-CN" altLang="en-US" dirty="0">
                <a:latin typeface="+mn-ea"/>
              </a:rPr>
              <a:t>数据传输</a:t>
            </a:r>
          </a:p>
        </p:txBody>
      </p:sp>
      <p:sp>
        <p:nvSpPr>
          <p:cNvPr id="39" name="文本框 38">
            <a:extLst>
              <a:ext uri="{FF2B5EF4-FFF2-40B4-BE49-F238E27FC236}">
                <a16:creationId xmlns:a16="http://schemas.microsoft.com/office/drawing/2014/main" id="{D20B7A25-E0AA-F341-B4D1-5073418E8023}"/>
              </a:ext>
            </a:extLst>
          </p:cNvPr>
          <p:cNvSpPr txBox="1"/>
          <p:nvPr/>
        </p:nvSpPr>
        <p:spPr>
          <a:xfrm>
            <a:off x="6505691" y="6027354"/>
            <a:ext cx="2474844" cy="369332"/>
          </a:xfrm>
          <a:prstGeom prst="rect">
            <a:avLst/>
          </a:prstGeom>
          <a:noFill/>
        </p:spPr>
        <p:txBody>
          <a:bodyPr wrap="square">
            <a:spAutoFit/>
          </a:bodyPr>
          <a:lstStyle/>
          <a:p>
            <a:r>
              <a:rPr lang="zh-CN" altLang="en-US" dirty="0">
                <a:latin typeface="+mn-ea"/>
              </a:rPr>
              <a:t>控制</a:t>
            </a:r>
          </a:p>
        </p:txBody>
      </p:sp>
    </p:spTree>
    <p:extLst>
      <p:ext uri="{BB962C8B-B14F-4D97-AF65-F5344CB8AC3E}">
        <p14:creationId xmlns:p14="http://schemas.microsoft.com/office/powerpoint/2010/main" val="258772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5" grpId="0" animBg="1"/>
      <p:bldP spid="14" grpId="0" animBg="1"/>
      <p:bldP spid="16" grpId="0"/>
      <p:bldP spid="18" grpId="0" animBg="1"/>
      <p:bldP spid="19" grpId="0"/>
      <p:bldP spid="22" grpId="0" animBg="1"/>
      <p:bldP spid="23" grpId="0"/>
      <p:bldP spid="27" grpId="0"/>
      <p:bldP spid="28" grpId="0"/>
      <p:bldP spid="29" grpId="0"/>
      <p:bldP spid="12" grpId="0" animBg="1"/>
      <p:bldP spid="30" grpId="0"/>
      <p:bldP spid="31" grpId="0"/>
      <p:bldP spid="32" grpId="0"/>
      <p:bldP spid="33" grpId="0"/>
      <p:bldP spid="34" grpId="0"/>
      <p:bldP spid="35" grpId="0" animBg="1"/>
      <p:bldP spid="36" grpId="0"/>
      <p:bldP spid="37"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程序的运行过程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30</a:t>
            </a:fld>
            <a:endParaRPr lang="zh-CN" altLang="en-US"/>
          </a:p>
        </p:txBody>
      </p:sp>
      <p:sp>
        <p:nvSpPr>
          <p:cNvPr id="24" name="Rectangle 3">
            <a:extLst>
              <a:ext uri="{FF2B5EF4-FFF2-40B4-BE49-F238E27FC236}">
                <a16:creationId xmlns:a16="http://schemas.microsoft.com/office/drawing/2014/main" id="{C1633FA4-DE13-4474-9C19-C97606DC2DE7}"/>
              </a:ext>
            </a:extLst>
          </p:cNvPr>
          <p:cNvSpPr>
            <a:spLocks noGrp="1" noChangeArrowheads="1"/>
          </p:cNvSpPr>
          <p:nvPr>
            <p:ph idx="1"/>
          </p:nvPr>
        </p:nvSpPr>
        <p:spPr>
          <a:xfrm>
            <a:off x="280321" y="1129072"/>
            <a:ext cx="11223421" cy="2970213"/>
          </a:xfrm>
        </p:spPr>
        <p:txBody>
          <a:bodyPr/>
          <a:lstStyle/>
          <a:p>
            <a:pPr>
              <a:lnSpc>
                <a:spcPct val="120000"/>
              </a:lnSpc>
            </a:pPr>
            <a:r>
              <a:rPr lang="zh-CN" altLang="en-US" sz="2200" dirty="0">
                <a:solidFill>
                  <a:srgbClr val="FF0000"/>
                </a:solidFill>
                <a:latin typeface="+mn-ea"/>
              </a:rPr>
              <a:t>程序启动前</a:t>
            </a:r>
            <a:r>
              <a:rPr lang="zh-CN" altLang="en-US" sz="2200" dirty="0">
                <a:latin typeface="+mn-ea"/>
              </a:rPr>
              <a:t>，指令和数据都存放在存储器中，形式上没有差别，都是</a:t>
            </a:r>
            <a:r>
              <a:rPr lang="en-US" altLang="zh-CN" sz="2200" dirty="0">
                <a:latin typeface="+mn-ea"/>
              </a:rPr>
              <a:t>0/1</a:t>
            </a:r>
            <a:r>
              <a:rPr lang="zh-CN" altLang="en-US" sz="2200" dirty="0">
                <a:latin typeface="+mn-ea"/>
              </a:rPr>
              <a:t>序列</a:t>
            </a:r>
          </a:p>
          <a:p>
            <a:pPr>
              <a:lnSpc>
                <a:spcPct val="120000"/>
              </a:lnSpc>
            </a:pPr>
            <a:r>
              <a:rPr lang="zh-CN" altLang="en-US" sz="2200" dirty="0">
                <a:latin typeface="+mn-ea"/>
              </a:rPr>
              <a:t>采用</a:t>
            </a:r>
            <a:r>
              <a:rPr lang="zh-CN" altLang="en-US" sz="2200" dirty="0">
                <a:solidFill>
                  <a:srgbClr val="FF0000"/>
                </a:solidFill>
                <a:latin typeface="+mn-ea"/>
              </a:rPr>
              <a:t>“存储程序”</a:t>
            </a:r>
            <a:r>
              <a:rPr lang="zh-CN" altLang="en-US" sz="2200" dirty="0">
                <a:latin typeface="+mn-ea"/>
              </a:rPr>
              <a:t>工作方式：</a:t>
            </a:r>
          </a:p>
          <a:p>
            <a:pPr lvl="1">
              <a:lnSpc>
                <a:spcPct val="120000"/>
              </a:lnSpc>
            </a:pPr>
            <a:r>
              <a:rPr lang="zh-CN" altLang="en-US" sz="2200" dirty="0">
                <a:latin typeface="+mn-ea"/>
              </a:rPr>
              <a:t>程序由指令组成，程序被启动后，计算机能自动取出一条一条指令执行，在执行过程中无需人的干预。</a:t>
            </a:r>
          </a:p>
          <a:p>
            <a:pPr>
              <a:lnSpc>
                <a:spcPct val="120000"/>
              </a:lnSpc>
            </a:pPr>
            <a:r>
              <a:rPr lang="zh-CN" altLang="en-US" sz="2200" dirty="0">
                <a:solidFill>
                  <a:srgbClr val="FF0000"/>
                </a:solidFill>
                <a:latin typeface="+mn-ea"/>
              </a:rPr>
              <a:t>指令执行过程中</a:t>
            </a:r>
            <a:r>
              <a:rPr lang="zh-CN" altLang="en-US" sz="2200" dirty="0">
                <a:latin typeface="+mn-ea"/>
              </a:rPr>
              <a:t>，指令和数据被从存储器取到</a:t>
            </a:r>
            <a:r>
              <a:rPr lang="en-US" altLang="zh-CN" sz="2200" dirty="0">
                <a:latin typeface="+mn-ea"/>
              </a:rPr>
              <a:t>CPU</a:t>
            </a:r>
            <a:r>
              <a:rPr lang="zh-CN" altLang="en-US" sz="2200" dirty="0">
                <a:latin typeface="+mn-ea"/>
              </a:rPr>
              <a:t>，存放在</a:t>
            </a:r>
            <a:r>
              <a:rPr lang="en-US" altLang="zh-CN" sz="2200" dirty="0">
                <a:latin typeface="+mn-ea"/>
              </a:rPr>
              <a:t>CPU</a:t>
            </a:r>
            <a:r>
              <a:rPr lang="zh-CN" altLang="en-US" sz="2200" dirty="0">
                <a:latin typeface="+mn-ea"/>
              </a:rPr>
              <a:t>内的寄存器中，指令在</a:t>
            </a:r>
            <a:r>
              <a:rPr lang="en-US" altLang="zh-CN" sz="2200" dirty="0">
                <a:latin typeface="+mn-ea"/>
              </a:rPr>
              <a:t>IR</a:t>
            </a:r>
            <a:r>
              <a:rPr lang="zh-CN" altLang="en-US" sz="2200" dirty="0">
                <a:latin typeface="+mn-ea"/>
              </a:rPr>
              <a:t>中，数据在</a:t>
            </a:r>
            <a:r>
              <a:rPr lang="en-US" altLang="zh-CN" sz="2200" dirty="0">
                <a:latin typeface="+mn-ea"/>
              </a:rPr>
              <a:t>GPR</a:t>
            </a:r>
            <a:r>
              <a:rPr lang="zh-CN" altLang="en-US" sz="2200" dirty="0">
                <a:latin typeface="+mn-ea"/>
              </a:rPr>
              <a:t>中。</a:t>
            </a:r>
          </a:p>
        </p:txBody>
      </p:sp>
      <p:sp>
        <p:nvSpPr>
          <p:cNvPr id="25" name="Text Box 4">
            <a:extLst>
              <a:ext uri="{FF2B5EF4-FFF2-40B4-BE49-F238E27FC236}">
                <a16:creationId xmlns:a16="http://schemas.microsoft.com/office/drawing/2014/main" id="{439CF7B4-52AE-4EB9-826C-A2AF294B776B}"/>
              </a:ext>
            </a:extLst>
          </p:cNvPr>
          <p:cNvSpPr txBox="1">
            <a:spLocks noChangeArrowheads="1"/>
          </p:cNvSpPr>
          <p:nvPr/>
        </p:nvSpPr>
        <p:spPr bwMode="auto">
          <a:xfrm>
            <a:off x="711007" y="4042324"/>
            <a:ext cx="10362048" cy="2439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Blip>
                <a:blip r:embed="rId3"/>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4"/>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5"/>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50000"/>
              </a:spcBef>
              <a:buClrTx/>
              <a:buSzTx/>
              <a:buFontTx/>
              <a:buNone/>
            </a:pPr>
            <a:r>
              <a:rPr lang="zh-CN" altLang="en-US" sz="2200" dirty="0">
                <a:solidFill>
                  <a:schemeClr val="tx2"/>
                </a:solidFill>
                <a:latin typeface="+mn-ea"/>
                <a:ea typeface="+mn-ea"/>
              </a:rPr>
              <a:t>指令中需给出的信息：</a:t>
            </a:r>
          </a:p>
          <a:p>
            <a:pPr marL="342900" indent="-342900" eaLnBrk="1" hangingPunct="1">
              <a:spcBef>
                <a:spcPct val="50000"/>
              </a:spcBef>
              <a:buClrTx/>
              <a:buSzTx/>
              <a:buFont typeface="Arial" panose="020B0604020202020204" pitchFamily="34" charset="0"/>
              <a:buChar char="•"/>
            </a:pPr>
            <a:r>
              <a:rPr lang="zh-CN" altLang="en-US" sz="2200" dirty="0">
                <a:solidFill>
                  <a:schemeClr val="tx2"/>
                </a:solidFill>
                <a:latin typeface="+mn-ea"/>
                <a:ea typeface="+mn-ea"/>
              </a:rPr>
              <a:t>操作性质（操作码）</a:t>
            </a:r>
          </a:p>
          <a:p>
            <a:pPr marL="342900" indent="-342900" eaLnBrk="1" hangingPunct="1">
              <a:spcBef>
                <a:spcPct val="50000"/>
              </a:spcBef>
              <a:buClrTx/>
              <a:buSzTx/>
              <a:buFont typeface="Arial" panose="020B0604020202020204" pitchFamily="34" charset="0"/>
              <a:buChar char="•"/>
            </a:pPr>
            <a:r>
              <a:rPr lang="zh-CN" altLang="en-US" sz="2200" dirty="0">
                <a:solidFill>
                  <a:schemeClr val="tx2"/>
                </a:solidFill>
                <a:latin typeface="+mn-ea"/>
                <a:ea typeface="+mn-ea"/>
              </a:rPr>
              <a:t>源操作数</a:t>
            </a:r>
            <a:r>
              <a:rPr lang="en-US" altLang="zh-CN" sz="2200" dirty="0">
                <a:solidFill>
                  <a:schemeClr val="tx2"/>
                </a:solidFill>
                <a:latin typeface="+mn-ea"/>
                <a:ea typeface="+mn-ea"/>
              </a:rPr>
              <a:t>1 </a:t>
            </a:r>
            <a:r>
              <a:rPr lang="zh-CN" altLang="en-US" sz="2200" dirty="0">
                <a:solidFill>
                  <a:schemeClr val="tx2"/>
                </a:solidFill>
                <a:latin typeface="+mn-ea"/>
                <a:ea typeface="+mn-ea"/>
              </a:rPr>
              <a:t>或</a:t>
            </a:r>
            <a:r>
              <a:rPr lang="en-US" altLang="zh-CN" sz="2200" dirty="0">
                <a:solidFill>
                  <a:schemeClr val="tx2"/>
                </a:solidFill>
                <a:latin typeface="+mn-ea"/>
                <a:ea typeface="+mn-ea"/>
              </a:rPr>
              <a:t>/</a:t>
            </a:r>
            <a:r>
              <a:rPr lang="zh-CN" altLang="en-US" sz="2200" dirty="0">
                <a:solidFill>
                  <a:schemeClr val="tx2"/>
                </a:solidFill>
                <a:latin typeface="+mn-ea"/>
                <a:ea typeface="+mn-ea"/>
              </a:rPr>
              <a:t>和 源操作数</a:t>
            </a:r>
            <a:r>
              <a:rPr lang="en-US" altLang="zh-CN" sz="2200" dirty="0">
                <a:solidFill>
                  <a:schemeClr val="tx2"/>
                </a:solidFill>
                <a:latin typeface="+mn-ea"/>
                <a:ea typeface="+mn-ea"/>
              </a:rPr>
              <a:t>2</a:t>
            </a:r>
            <a:r>
              <a:rPr lang="zh-CN" altLang="en-US" sz="2200" dirty="0">
                <a:solidFill>
                  <a:schemeClr val="tx2"/>
                </a:solidFill>
                <a:latin typeface="+mn-ea"/>
                <a:ea typeface="+mn-ea"/>
              </a:rPr>
              <a:t>（立即数、寄存器编号、存储地址）</a:t>
            </a:r>
          </a:p>
          <a:p>
            <a:pPr marL="342900" indent="-342900" eaLnBrk="1" hangingPunct="1">
              <a:spcBef>
                <a:spcPct val="50000"/>
              </a:spcBef>
              <a:buClrTx/>
              <a:buSzTx/>
              <a:buFont typeface="Arial" panose="020B0604020202020204" pitchFamily="34" charset="0"/>
              <a:buChar char="•"/>
            </a:pPr>
            <a:r>
              <a:rPr lang="zh-CN" altLang="en-US" sz="2200" dirty="0">
                <a:solidFill>
                  <a:schemeClr val="tx2"/>
                </a:solidFill>
                <a:latin typeface="+mn-ea"/>
                <a:ea typeface="+mn-ea"/>
              </a:rPr>
              <a:t>目的操作数地址（寄存器编号、存储地址）</a:t>
            </a:r>
          </a:p>
          <a:p>
            <a:pPr eaLnBrk="1" hangingPunct="1">
              <a:spcBef>
                <a:spcPct val="50000"/>
              </a:spcBef>
              <a:buClrTx/>
              <a:buSzTx/>
              <a:buFontTx/>
              <a:buNone/>
            </a:pPr>
            <a:r>
              <a:rPr lang="zh-CN" altLang="en-US" sz="2200" dirty="0">
                <a:solidFill>
                  <a:schemeClr val="tx2"/>
                </a:solidFill>
                <a:latin typeface="+mn-ea"/>
                <a:ea typeface="+mn-ea"/>
              </a:rPr>
              <a:t>存储地址的描述与</a:t>
            </a:r>
            <a:r>
              <a:rPr lang="zh-CN" altLang="en-US" sz="2200" dirty="0">
                <a:solidFill>
                  <a:srgbClr val="FF0000"/>
                </a:solidFill>
                <a:latin typeface="+mn-ea"/>
                <a:ea typeface="+mn-ea"/>
              </a:rPr>
              <a:t>操作数的数据结构</a:t>
            </a:r>
            <a:r>
              <a:rPr lang="zh-CN" altLang="en-US" sz="2200" dirty="0">
                <a:solidFill>
                  <a:schemeClr val="tx2"/>
                </a:solidFill>
                <a:latin typeface="+mn-ea"/>
                <a:ea typeface="+mn-ea"/>
              </a:rPr>
              <a:t>有关！</a:t>
            </a:r>
          </a:p>
        </p:txBody>
      </p:sp>
    </p:spTree>
    <p:extLst>
      <p:ext uri="{BB962C8B-B14F-4D97-AF65-F5344CB8AC3E}">
        <p14:creationId xmlns:p14="http://schemas.microsoft.com/office/powerpoint/2010/main" val="65249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blinds(horizontal)">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blinds(horizontal)">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blinds(horizontal)">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linds(horizontal)">
                                      <p:cBhvr>
                                        <p:cTn id="22" dur="500"/>
                                        <p:tgtEl>
                                          <p:spTgt spid="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t>第一节：计算机系统的定义和类别</a:t>
            </a:r>
            <a:endParaRPr lang="en-US" altLang="zh-CN" dirty="0"/>
          </a:p>
          <a:p>
            <a:pPr lvl="1"/>
            <a:r>
              <a:rPr lang="zh-CN" altLang="en-US" dirty="0"/>
              <a:t>计算机系统的定义</a:t>
            </a:r>
            <a:endParaRPr lang="en-US" altLang="zh-CN" dirty="0"/>
          </a:p>
          <a:p>
            <a:pPr lvl="1"/>
            <a:r>
              <a:rPr lang="zh-CN" altLang="en-US" dirty="0"/>
              <a:t>计算机系统的类别</a:t>
            </a:r>
            <a:endParaRPr lang="en-US" altLang="zh-CN" dirty="0"/>
          </a:p>
          <a:p>
            <a:r>
              <a:rPr lang="zh-CN" altLang="en-US" dirty="0">
                <a:solidFill>
                  <a:schemeClr val="tx1"/>
                </a:solidFill>
              </a:rPr>
              <a:t>第二节：计算机系统中的抽象层次</a:t>
            </a:r>
            <a:endParaRPr lang="en-US" altLang="zh-CN" dirty="0"/>
          </a:p>
          <a:p>
            <a:pPr lvl="1"/>
            <a:r>
              <a:rPr lang="zh-CN" altLang="en-US" dirty="0"/>
              <a:t>计算机系统层次结构</a:t>
            </a:r>
            <a:endParaRPr lang="en-US" altLang="zh-CN" dirty="0"/>
          </a:p>
          <a:p>
            <a:pPr lvl="1"/>
            <a:r>
              <a:rPr lang="zh-CN" altLang="en-US" dirty="0"/>
              <a:t>计算机系统的不同用户</a:t>
            </a:r>
            <a:endParaRPr lang="en-US" altLang="zh-CN" dirty="0"/>
          </a:p>
          <a:p>
            <a:pPr lvl="1"/>
            <a:r>
              <a:rPr lang="zh-CN" altLang="en-US" dirty="0"/>
              <a:t>冯</a:t>
            </a:r>
            <a:r>
              <a:rPr lang="en-US" altLang="zh-CN" dirty="0"/>
              <a:t>·</a:t>
            </a:r>
            <a:r>
              <a:rPr lang="zh-CN" altLang="en-US" dirty="0"/>
              <a:t>诺依曼架构</a:t>
            </a:r>
            <a:endParaRPr lang="en-US" altLang="zh-CN" dirty="0"/>
          </a:p>
          <a:p>
            <a:pPr lvl="1"/>
            <a:r>
              <a:rPr lang="zh-CN" altLang="en-US" dirty="0"/>
              <a:t>程序的编译及执行过程</a:t>
            </a:r>
            <a:endParaRPr lang="en-US" altLang="zh-CN" dirty="0"/>
          </a:p>
          <a:p>
            <a:pPr marL="384175" lvl="1" indent="-384175">
              <a:spcBef>
                <a:spcPts val="1000"/>
              </a:spcBef>
              <a:buFont typeface="Wingdings" panose="05000000000000000000" pitchFamily="2" charset="2"/>
              <a:buChar char="Ø"/>
            </a:pPr>
            <a:r>
              <a:rPr lang="zh-CN" altLang="en-US" sz="2400" b="1" dirty="0">
                <a:solidFill>
                  <a:srgbClr val="FF0000"/>
                </a:solidFill>
              </a:rPr>
              <a:t>第三节：计算机性能</a:t>
            </a:r>
            <a:endParaRPr lang="en-US" altLang="zh-CN" sz="2400" b="1" dirty="0">
              <a:solidFill>
                <a:srgbClr val="FF0000"/>
              </a:solidFill>
            </a:endParaRPr>
          </a:p>
          <a:p>
            <a:pPr lvl="1"/>
            <a:r>
              <a:rPr lang="zh-CN" altLang="en-US" dirty="0"/>
              <a:t>性能的指标和度量</a:t>
            </a:r>
            <a:endParaRPr lang="en-US" altLang="zh-CN" dirty="0"/>
          </a:p>
          <a:p>
            <a:pPr lvl="1"/>
            <a:r>
              <a:rPr lang="en-US" altLang="zh-CN" dirty="0"/>
              <a:t>CPU</a:t>
            </a:r>
            <a:r>
              <a:rPr lang="zh-CN" altLang="en-US" dirty="0"/>
              <a:t>性能</a:t>
            </a:r>
            <a:endParaRPr lang="en-US" altLang="zh-CN" dirty="0"/>
          </a:p>
          <a:p>
            <a:pPr lvl="1"/>
            <a:r>
              <a:rPr lang="zh-CN" altLang="en-US" dirty="0"/>
              <a:t>指令性能</a:t>
            </a:r>
            <a:endParaRPr lang="en-US" altLang="zh-CN" dirty="0"/>
          </a:p>
          <a:p>
            <a:pPr lvl="1"/>
            <a:r>
              <a:rPr lang="zh-CN" altLang="en-US" dirty="0"/>
              <a:t>实例：处理器性能评测</a:t>
            </a:r>
          </a:p>
          <a:p>
            <a:pPr marL="0" lvl="1" indent="0">
              <a:spcBef>
                <a:spcPts val="1000"/>
              </a:spcBef>
              <a:buNone/>
            </a:pP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31</a:t>
            </a:fld>
            <a:endParaRPr lang="zh-CN" altLang="en-US" dirty="0"/>
          </a:p>
        </p:txBody>
      </p:sp>
    </p:spTree>
    <p:extLst>
      <p:ext uri="{BB962C8B-B14F-4D97-AF65-F5344CB8AC3E}">
        <p14:creationId xmlns:p14="http://schemas.microsoft.com/office/powerpoint/2010/main" val="1892149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性能的指标和度量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32</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a:t>计算机的性能指标</a:t>
            </a:r>
            <a:r>
              <a:rPr lang="zh-CN" altLang="zh-CN"/>
              <a:t> </a:t>
            </a:r>
            <a:r>
              <a:rPr lang="zh-CN" altLang="zh-CN">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10" name="矩形 9">
            <a:extLst>
              <a:ext uri="{FF2B5EF4-FFF2-40B4-BE49-F238E27FC236}">
                <a16:creationId xmlns:a16="http://schemas.microsoft.com/office/drawing/2014/main" id="{4F0E7339-773E-F642-A6E9-1FAE851F83D3}"/>
              </a:ext>
            </a:extLst>
          </p:cNvPr>
          <p:cNvSpPr/>
          <p:nvPr/>
        </p:nvSpPr>
        <p:spPr>
          <a:xfrm>
            <a:off x="536398" y="1705318"/>
            <a:ext cx="10886976" cy="1323439"/>
          </a:xfrm>
          <a:prstGeom prst="rect">
            <a:avLst/>
          </a:prstGeom>
        </p:spPr>
        <p:txBody>
          <a:bodyPr wrap="square">
            <a:spAutoFit/>
          </a:bodyPr>
          <a:lstStyle/>
          <a:p>
            <a:pPr marL="457200" indent="-457200">
              <a:buFont typeface="Arial" panose="020B0604020202020204" pitchFamily="34" charset="0"/>
              <a:buChar char="•"/>
            </a:pPr>
            <a:r>
              <a:rPr lang="zh-CN" altLang="en-US" sz="2000" b="1" dirty="0"/>
              <a:t>响应时间</a:t>
            </a:r>
            <a:r>
              <a:rPr lang="en-US" altLang="zh-CN" sz="2000" b="1" dirty="0"/>
              <a:t>/</a:t>
            </a:r>
            <a:r>
              <a:rPr lang="zh-CN" altLang="en-US" sz="2000" b="1" dirty="0"/>
              <a:t>执行时间</a:t>
            </a:r>
            <a:endParaRPr lang="en-US" altLang="zh-CN" sz="2000" b="1" dirty="0"/>
          </a:p>
          <a:p>
            <a:pPr marL="800100" lvl="1" indent="-342900">
              <a:buFont typeface="Wingdings" panose="05000000000000000000" pitchFamily="2" charset="2"/>
              <a:buChar char="ü"/>
            </a:pPr>
            <a:r>
              <a:rPr lang="zh-CN" altLang="zh-CN" sz="2000" dirty="0"/>
              <a:t>计算机完成一项任务所需的总时间，包括硬盘访问、内存访问、</a:t>
            </a:r>
            <a:r>
              <a:rPr lang="en-US" altLang="zh-CN" sz="2000" dirty="0"/>
              <a:t>I/O</a:t>
            </a:r>
            <a:r>
              <a:rPr lang="zh-CN" altLang="zh-CN" sz="2000" dirty="0"/>
              <a:t>活</a:t>
            </a:r>
            <a:r>
              <a:rPr lang="en-US" altLang="zh-CN" sz="2000" dirty="0"/>
              <a:t>					</a:t>
            </a:r>
            <a:r>
              <a:rPr lang="zh-CN" altLang="en-US" sz="2000" dirty="0"/>
              <a:t>  </a:t>
            </a:r>
            <a:r>
              <a:rPr lang="zh-CN" altLang="zh-CN" sz="2000" dirty="0"/>
              <a:t>动、操作系统开销和</a:t>
            </a:r>
            <a:r>
              <a:rPr lang="en-US" altLang="zh-CN" sz="2000" dirty="0"/>
              <a:t>CPU</a:t>
            </a:r>
            <a:r>
              <a:rPr lang="zh-CN" altLang="zh-CN" sz="2000" dirty="0"/>
              <a:t>执行时间等</a:t>
            </a:r>
            <a:r>
              <a:rPr lang="zh-CN" altLang="en-US" sz="2000" dirty="0"/>
              <a:t>，计量单位可为</a:t>
            </a:r>
            <a:r>
              <a:rPr lang="en-US" altLang="zh-CN" sz="2000" i="1" dirty="0"/>
              <a:t>s</a:t>
            </a:r>
            <a:r>
              <a:rPr lang="zh-CN" altLang="en-US" sz="2000" i="1" dirty="0"/>
              <a:t>。</a:t>
            </a:r>
            <a:endParaRPr lang="en-US" altLang="zh-CN" sz="2000" i="1" dirty="0"/>
          </a:p>
          <a:p>
            <a:pPr marL="800100" lvl="1" indent="-342900">
              <a:buFont typeface="Wingdings" panose="05000000000000000000" pitchFamily="2" charset="2"/>
              <a:buChar char="ü"/>
            </a:pPr>
            <a:r>
              <a:rPr lang="zh-CN" altLang="en-US" sz="2000" dirty="0"/>
              <a:t>计算机性能与响应时间成反比。</a:t>
            </a:r>
            <a:endParaRPr lang="en-US" altLang="zh-CN" sz="2000" dirty="0"/>
          </a:p>
        </p:txBody>
      </p:sp>
      <p:sp>
        <p:nvSpPr>
          <p:cNvPr id="11" name="矩形 10">
            <a:extLst>
              <a:ext uri="{FF2B5EF4-FFF2-40B4-BE49-F238E27FC236}">
                <a16:creationId xmlns:a16="http://schemas.microsoft.com/office/drawing/2014/main" id="{252FD7A2-2463-054B-8EBD-AF9CA5A8F74C}"/>
              </a:ext>
            </a:extLst>
          </p:cNvPr>
          <p:cNvSpPr/>
          <p:nvPr/>
        </p:nvSpPr>
        <p:spPr>
          <a:xfrm>
            <a:off x="536398" y="3783077"/>
            <a:ext cx="10623884" cy="1015663"/>
          </a:xfrm>
          <a:prstGeom prst="rect">
            <a:avLst/>
          </a:prstGeom>
        </p:spPr>
        <p:txBody>
          <a:bodyPr wrap="square">
            <a:spAutoFit/>
          </a:bodyPr>
          <a:lstStyle/>
          <a:p>
            <a:pPr marL="457200" indent="-457200">
              <a:buFont typeface="Arial" panose="020B0604020202020204" pitchFamily="34" charset="0"/>
              <a:buChar char="•"/>
            </a:pPr>
            <a:r>
              <a:rPr lang="zh-CN" altLang="en-US" sz="2000" b="1" dirty="0"/>
              <a:t>吞吐率</a:t>
            </a:r>
            <a:r>
              <a:rPr lang="en-US" altLang="zh-CN" sz="2000" b="1" dirty="0"/>
              <a:t>/</a:t>
            </a:r>
            <a:r>
              <a:rPr lang="zh-CN" altLang="en-US" sz="2000" b="1" dirty="0"/>
              <a:t>带宽</a:t>
            </a:r>
            <a:endParaRPr lang="en-US" altLang="zh-CN" sz="2000" b="1" dirty="0"/>
          </a:p>
          <a:p>
            <a:pPr marL="914400" lvl="1" indent="-457200">
              <a:buFont typeface="Wingdings" panose="05000000000000000000" pitchFamily="2" charset="2"/>
              <a:buChar char="ü"/>
            </a:pPr>
            <a:r>
              <a:rPr lang="zh-CN" altLang="zh-CN" sz="2000" dirty="0"/>
              <a:t>单位时间内计算机完成的任务数量</a:t>
            </a:r>
            <a:r>
              <a:rPr lang="zh-CN" altLang="en-US" sz="2000" dirty="0"/>
              <a:t>，</a:t>
            </a:r>
            <a:r>
              <a:rPr lang="en-US" altLang="zh-CN" sz="2000" dirty="0"/>
              <a:t>Operations per second, OPS</a:t>
            </a:r>
            <a:r>
              <a:rPr lang="zh-CN" altLang="en-US" sz="2000" dirty="0"/>
              <a:t>。</a:t>
            </a:r>
            <a:endParaRPr lang="en-US" altLang="zh-CN" sz="2000" dirty="0"/>
          </a:p>
          <a:p>
            <a:pPr marL="914400" lvl="1" indent="-457200">
              <a:buFont typeface="Wingdings" panose="05000000000000000000" pitchFamily="2" charset="2"/>
              <a:buChar char="ü"/>
            </a:pPr>
            <a:r>
              <a:rPr lang="zh-CN" altLang="en-US" sz="2000" dirty="0"/>
              <a:t>计算机性能与吞吐率成正比。</a:t>
            </a:r>
            <a:endParaRPr lang="en-US" altLang="zh-CN" sz="2000" dirty="0"/>
          </a:p>
        </p:txBody>
      </p:sp>
    </p:spTree>
    <p:extLst>
      <p:ext uri="{BB962C8B-B14F-4D97-AF65-F5344CB8AC3E}">
        <p14:creationId xmlns:p14="http://schemas.microsoft.com/office/powerpoint/2010/main" val="278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58BDEC6E-2BEF-BC45-9646-F2C11942EE48}"/>
              </a:ext>
            </a:extLst>
          </p:cNvPr>
          <p:cNvSpPr/>
          <p:nvPr/>
        </p:nvSpPr>
        <p:spPr>
          <a:xfrm>
            <a:off x="5499142" y="2152144"/>
            <a:ext cx="4267710" cy="5661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性能的指标和度量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33</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性能的度量</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10" name="矩形 9">
            <a:extLst>
              <a:ext uri="{FF2B5EF4-FFF2-40B4-BE49-F238E27FC236}">
                <a16:creationId xmlns:a16="http://schemas.microsoft.com/office/drawing/2014/main" id="{4F0E7339-773E-F642-A6E9-1FAE851F83D3}"/>
              </a:ext>
            </a:extLst>
          </p:cNvPr>
          <p:cNvSpPr/>
          <p:nvPr/>
        </p:nvSpPr>
        <p:spPr>
          <a:xfrm>
            <a:off x="474052" y="1479235"/>
            <a:ext cx="10886976" cy="1015663"/>
          </a:xfrm>
          <a:prstGeom prst="rect">
            <a:avLst/>
          </a:prstGeom>
        </p:spPr>
        <p:txBody>
          <a:bodyPr wrap="square">
            <a:spAutoFit/>
          </a:bodyPr>
          <a:lstStyle/>
          <a:p>
            <a:r>
              <a:rPr lang="en-US" altLang="zh-CN" sz="2000" dirty="0"/>
              <a:t>	</a:t>
            </a:r>
            <a:r>
              <a:rPr lang="zh-CN" altLang="zh-CN" sz="2000" dirty="0"/>
              <a:t>通常情况下使用</a:t>
            </a:r>
            <a:r>
              <a:rPr lang="zh-CN" altLang="zh-CN" sz="2000" b="1" dirty="0">
                <a:solidFill>
                  <a:srgbClr val="FF0000"/>
                </a:solidFill>
              </a:rPr>
              <a:t>程序的执行时间</a:t>
            </a:r>
            <a:r>
              <a:rPr lang="zh-CN" altLang="zh-CN" sz="2000" dirty="0"/>
              <a:t>来衡量计算机性能。也就是说，相同工作量的情况下，速度最快、耗时最短的计算机性能较好。</a:t>
            </a:r>
          </a:p>
          <a:p>
            <a:endParaRPr lang="en-US" altLang="zh-CN" sz="2000" dirty="0"/>
          </a:p>
        </p:txBody>
      </p:sp>
      <p:sp>
        <p:nvSpPr>
          <p:cNvPr id="7" name="文本框 6">
            <a:extLst>
              <a:ext uri="{FF2B5EF4-FFF2-40B4-BE49-F238E27FC236}">
                <a16:creationId xmlns:a16="http://schemas.microsoft.com/office/drawing/2014/main" id="{17E2A32D-9261-5D45-AA0F-396A35E26B8E}"/>
              </a:ext>
            </a:extLst>
          </p:cNvPr>
          <p:cNvSpPr txBox="1"/>
          <p:nvPr/>
        </p:nvSpPr>
        <p:spPr>
          <a:xfrm>
            <a:off x="1444486" y="4138265"/>
            <a:ext cx="1988782" cy="400110"/>
          </a:xfrm>
          <a:prstGeom prst="rect">
            <a:avLst/>
          </a:prstGeom>
          <a:noFill/>
        </p:spPr>
        <p:txBody>
          <a:bodyPr wrap="square">
            <a:spAutoFit/>
          </a:bodyPr>
          <a:lstStyle/>
          <a:p>
            <a:r>
              <a:rPr lang="zh-CN" altLang="en-US" sz="2000" dirty="0">
                <a:latin typeface="+mn-ea"/>
              </a:rPr>
              <a:t>程序的执行时间</a:t>
            </a:r>
          </a:p>
        </p:txBody>
      </p:sp>
      <p:sp>
        <p:nvSpPr>
          <p:cNvPr id="8" name="左大括号 7">
            <a:extLst>
              <a:ext uri="{FF2B5EF4-FFF2-40B4-BE49-F238E27FC236}">
                <a16:creationId xmlns:a16="http://schemas.microsoft.com/office/drawing/2014/main" id="{CC1BB6F8-D2F6-E24C-8301-5EFB540A4168}"/>
              </a:ext>
            </a:extLst>
          </p:cNvPr>
          <p:cNvSpPr/>
          <p:nvPr/>
        </p:nvSpPr>
        <p:spPr>
          <a:xfrm>
            <a:off x="3366136" y="3265105"/>
            <a:ext cx="389610" cy="222127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C3E4EEA-F242-E14A-B6D4-D18B464F19F6}"/>
              </a:ext>
            </a:extLst>
          </p:cNvPr>
          <p:cNvSpPr txBox="1"/>
          <p:nvPr/>
        </p:nvSpPr>
        <p:spPr>
          <a:xfrm>
            <a:off x="3715990" y="3067021"/>
            <a:ext cx="1733792" cy="369332"/>
          </a:xfrm>
          <a:prstGeom prst="rect">
            <a:avLst/>
          </a:prstGeom>
          <a:noFill/>
        </p:spPr>
        <p:txBody>
          <a:bodyPr wrap="square">
            <a:spAutoFit/>
          </a:bodyPr>
          <a:lstStyle/>
          <a:p>
            <a:r>
              <a:rPr lang="en-US" altLang="zh-CN" dirty="0">
                <a:latin typeface="+mn-ea"/>
              </a:rPr>
              <a:t>CPU</a:t>
            </a:r>
            <a:r>
              <a:rPr lang="zh-CN" altLang="en-US" dirty="0">
                <a:latin typeface="+mn-ea"/>
              </a:rPr>
              <a:t>执行时间</a:t>
            </a:r>
            <a:endParaRPr lang="en-US" altLang="zh-CN" dirty="0">
              <a:latin typeface="+mn-ea"/>
            </a:endParaRPr>
          </a:p>
        </p:txBody>
      </p:sp>
      <p:sp>
        <p:nvSpPr>
          <p:cNvPr id="12" name="文本框 11">
            <a:extLst>
              <a:ext uri="{FF2B5EF4-FFF2-40B4-BE49-F238E27FC236}">
                <a16:creationId xmlns:a16="http://schemas.microsoft.com/office/drawing/2014/main" id="{C8C848EE-C987-3D44-8689-B3776AD55238}"/>
              </a:ext>
            </a:extLst>
          </p:cNvPr>
          <p:cNvSpPr txBox="1"/>
          <p:nvPr/>
        </p:nvSpPr>
        <p:spPr>
          <a:xfrm>
            <a:off x="3886889" y="5245540"/>
            <a:ext cx="1413691" cy="369332"/>
          </a:xfrm>
          <a:prstGeom prst="rect">
            <a:avLst/>
          </a:prstGeom>
          <a:noFill/>
        </p:spPr>
        <p:txBody>
          <a:bodyPr wrap="square">
            <a:spAutoFit/>
          </a:bodyPr>
          <a:lstStyle/>
          <a:p>
            <a:r>
              <a:rPr lang="zh-CN" altLang="en-US" dirty="0">
                <a:latin typeface="+mn-ea"/>
              </a:rPr>
              <a:t>其他时间</a:t>
            </a:r>
          </a:p>
        </p:txBody>
      </p:sp>
      <p:sp>
        <p:nvSpPr>
          <p:cNvPr id="13" name="左大括号 12">
            <a:extLst>
              <a:ext uri="{FF2B5EF4-FFF2-40B4-BE49-F238E27FC236}">
                <a16:creationId xmlns:a16="http://schemas.microsoft.com/office/drawing/2014/main" id="{FE7C521B-4CAE-B846-8DE6-DE157EE6A788}"/>
              </a:ext>
            </a:extLst>
          </p:cNvPr>
          <p:cNvSpPr/>
          <p:nvPr/>
        </p:nvSpPr>
        <p:spPr>
          <a:xfrm>
            <a:off x="5094858" y="2397087"/>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38AF9561-4F0F-EF4E-9827-5C3E5F82154D}"/>
              </a:ext>
            </a:extLst>
          </p:cNvPr>
          <p:cNvSpPr txBox="1"/>
          <p:nvPr/>
        </p:nvSpPr>
        <p:spPr>
          <a:xfrm>
            <a:off x="5484468" y="2250576"/>
            <a:ext cx="4759462" cy="369332"/>
          </a:xfrm>
          <a:prstGeom prst="rect">
            <a:avLst/>
          </a:prstGeom>
          <a:noFill/>
        </p:spPr>
        <p:txBody>
          <a:bodyPr wrap="square">
            <a:spAutoFit/>
          </a:bodyPr>
          <a:lstStyle/>
          <a:p>
            <a:r>
              <a:rPr lang="zh-CN" altLang="en-US" dirty="0">
                <a:latin typeface="+mn-ea"/>
              </a:rPr>
              <a:t>用户</a:t>
            </a:r>
            <a:r>
              <a:rPr lang="en-US" altLang="zh-CN" dirty="0">
                <a:latin typeface="+mn-ea"/>
              </a:rPr>
              <a:t>CPU</a:t>
            </a:r>
            <a:r>
              <a:rPr lang="zh-CN" altLang="en-US" dirty="0">
                <a:latin typeface="+mn-ea"/>
              </a:rPr>
              <a:t>时间：程序本身所花费的</a:t>
            </a:r>
            <a:r>
              <a:rPr lang="en-US" altLang="zh-CN" dirty="0">
                <a:latin typeface="+mn-ea"/>
              </a:rPr>
              <a:t>CPU</a:t>
            </a:r>
            <a:r>
              <a:rPr lang="zh-CN" altLang="en-US" dirty="0">
                <a:latin typeface="+mn-ea"/>
              </a:rPr>
              <a:t>时间</a:t>
            </a:r>
          </a:p>
        </p:txBody>
      </p:sp>
      <p:sp>
        <p:nvSpPr>
          <p:cNvPr id="15" name="文本框 14">
            <a:extLst>
              <a:ext uri="{FF2B5EF4-FFF2-40B4-BE49-F238E27FC236}">
                <a16:creationId xmlns:a16="http://schemas.microsoft.com/office/drawing/2014/main" id="{09CB2AB4-50ED-9542-81FB-953645860677}"/>
              </a:ext>
            </a:extLst>
          </p:cNvPr>
          <p:cNvSpPr txBox="1"/>
          <p:nvPr/>
        </p:nvSpPr>
        <p:spPr>
          <a:xfrm>
            <a:off x="5484468" y="3841608"/>
            <a:ext cx="5263046" cy="369332"/>
          </a:xfrm>
          <a:prstGeom prst="rect">
            <a:avLst/>
          </a:prstGeom>
          <a:noFill/>
        </p:spPr>
        <p:txBody>
          <a:bodyPr wrap="square">
            <a:spAutoFit/>
          </a:bodyPr>
          <a:lstStyle/>
          <a:p>
            <a:r>
              <a:rPr lang="zh-CN" altLang="en-US" dirty="0">
                <a:latin typeface="+mn-ea"/>
              </a:rPr>
              <a:t>系统</a:t>
            </a:r>
            <a:r>
              <a:rPr lang="en-US" altLang="zh-CN" dirty="0">
                <a:latin typeface="+mn-ea"/>
              </a:rPr>
              <a:t>CPU</a:t>
            </a:r>
            <a:r>
              <a:rPr lang="zh-CN" altLang="en-US" dirty="0">
                <a:latin typeface="+mn-ea"/>
              </a:rPr>
              <a:t>时间：执行任务花费在操作系统上的时间</a:t>
            </a:r>
          </a:p>
        </p:txBody>
      </p:sp>
      <p:sp>
        <p:nvSpPr>
          <p:cNvPr id="16" name="左大括号 15">
            <a:extLst>
              <a:ext uri="{FF2B5EF4-FFF2-40B4-BE49-F238E27FC236}">
                <a16:creationId xmlns:a16="http://schemas.microsoft.com/office/drawing/2014/main" id="{C8E59260-0FCA-E648-AB72-1F4F288657B1}"/>
              </a:ext>
            </a:extLst>
          </p:cNvPr>
          <p:cNvSpPr/>
          <p:nvPr/>
        </p:nvSpPr>
        <p:spPr>
          <a:xfrm>
            <a:off x="5109533" y="4595266"/>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9C967C15-6BE7-7940-A18A-73EEEC564155}"/>
              </a:ext>
            </a:extLst>
          </p:cNvPr>
          <p:cNvSpPr txBox="1"/>
          <p:nvPr/>
        </p:nvSpPr>
        <p:spPr>
          <a:xfrm>
            <a:off x="5499142" y="4450190"/>
            <a:ext cx="2611187" cy="369332"/>
          </a:xfrm>
          <a:prstGeom prst="rect">
            <a:avLst/>
          </a:prstGeom>
          <a:noFill/>
        </p:spPr>
        <p:txBody>
          <a:bodyPr wrap="square">
            <a:spAutoFit/>
          </a:bodyPr>
          <a:lstStyle/>
          <a:p>
            <a:r>
              <a:rPr lang="zh-CN" altLang="en-US" dirty="0">
                <a:latin typeface="+mn-ea"/>
              </a:rPr>
              <a:t>等待</a:t>
            </a:r>
            <a:r>
              <a:rPr lang="en-US" altLang="zh-CN" dirty="0">
                <a:latin typeface="+mn-ea"/>
              </a:rPr>
              <a:t>I/O</a:t>
            </a:r>
            <a:r>
              <a:rPr lang="zh-CN" altLang="en-US" dirty="0">
                <a:latin typeface="+mn-ea"/>
              </a:rPr>
              <a:t>操作完成的时间</a:t>
            </a:r>
          </a:p>
        </p:txBody>
      </p:sp>
      <p:sp>
        <p:nvSpPr>
          <p:cNvPr id="21" name="文本框 20">
            <a:extLst>
              <a:ext uri="{FF2B5EF4-FFF2-40B4-BE49-F238E27FC236}">
                <a16:creationId xmlns:a16="http://schemas.microsoft.com/office/drawing/2014/main" id="{73B33EF7-FB6A-5946-A077-D65CCD8A8098}"/>
              </a:ext>
            </a:extLst>
          </p:cNvPr>
          <p:cNvSpPr txBox="1"/>
          <p:nvPr/>
        </p:nvSpPr>
        <p:spPr>
          <a:xfrm>
            <a:off x="5474195" y="6045984"/>
            <a:ext cx="3073457" cy="369332"/>
          </a:xfrm>
          <a:prstGeom prst="rect">
            <a:avLst/>
          </a:prstGeom>
          <a:noFill/>
        </p:spPr>
        <p:txBody>
          <a:bodyPr wrap="square">
            <a:spAutoFit/>
          </a:bodyPr>
          <a:lstStyle/>
          <a:p>
            <a:r>
              <a:rPr lang="en-US" altLang="zh-CN" dirty="0">
                <a:latin typeface="+mn-ea"/>
              </a:rPr>
              <a:t>CPU</a:t>
            </a:r>
            <a:r>
              <a:rPr lang="zh-CN" altLang="en-US" dirty="0">
                <a:latin typeface="+mn-ea"/>
              </a:rPr>
              <a:t>用于执行其他程序的时间</a:t>
            </a:r>
          </a:p>
        </p:txBody>
      </p:sp>
      <p:sp>
        <p:nvSpPr>
          <p:cNvPr id="23" name="箭头: 上 39">
            <a:extLst>
              <a:ext uri="{FF2B5EF4-FFF2-40B4-BE49-F238E27FC236}">
                <a16:creationId xmlns:a16="http://schemas.microsoft.com/office/drawing/2014/main" id="{1F1ADD89-A97C-E645-B8DD-E76943E68C62}"/>
              </a:ext>
            </a:extLst>
          </p:cNvPr>
          <p:cNvSpPr/>
          <p:nvPr/>
        </p:nvSpPr>
        <p:spPr>
          <a:xfrm rot="10800000" flipV="1">
            <a:off x="8207838" y="2766453"/>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24" name="文本框 23">
            <a:extLst>
              <a:ext uri="{FF2B5EF4-FFF2-40B4-BE49-F238E27FC236}">
                <a16:creationId xmlns:a16="http://schemas.microsoft.com/office/drawing/2014/main" id="{DFE514E4-333B-9142-B64B-DF043B6AEAA3}"/>
              </a:ext>
            </a:extLst>
          </p:cNvPr>
          <p:cNvSpPr txBox="1"/>
          <p:nvPr/>
        </p:nvSpPr>
        <p:spPr>
          <a:xfrm>
            <a:off x="7281815" y="3227492"/>
            <a:ext cx="2100724" cy="400110"/>
          </a:xfrm>
          <a:prstGeom prst="rect">
            <a:avLst/>
          </a:prstGeom>
          <a:noFill/>
        </p:spPr>
        <p:txBody>
          <a:bodyPr wrap="square">
            <a:spAutoFit/>
          </a:bodyPr>
          <a:lstStyle/>
          <a:p>
            <a:r>
              <a:rPr lang="en-US" altLang="zh-CN" sz="2000" b="1" dirty="0">
                <a:solidFill>
                  <a:srgbClr val="FF0000"/>
                </a:solidFill>
                <a:latin typeface="+mn-ea"/>
              </a:rPr>
              <a:t>CPU</a:t>
            </a:r>
            <a:r>
              <a:rPr lang="zh-CN" altLang="en-US" sz="2000" b="1" dirty="0">
                <a:solidFill>
                  <a:srgbClr val="FF0000"/>
                </a:solidFill>
                <a:latin typeface="+mn-ea"/>
              </a:rPr>
              <a:t>性能</a:t>
            </a:r>
            <a:r>
              <a:rPr lang="zh-CN" altLang="en-US" sz="2000" dirty="0">
                <a:latin typeface="+mn-ea"/>
              </a:rPr>
              <a:t>表示</a:t>
            </a:r>
          </a:p>
        </p:txBody>
      </p:sp>
    </p:spTree>
    <p:extLst>
      <p:ext uri="{BB962C8B-B14F-4D97-AF65-F5344CB8AC3E}">
        <p14:creationId xmlns:p14="http://schemas.microsoft.com/office/powerpoint/2010/main" val="106462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7" grpId="0"/>
      <p:bldP spid="8" grpId="0" animBg="1"/>
      <p:bldP spid="9" grpId="0"/>
      <p:bldP spid="12" grpId="0"/>
      <p:bldP spid="13" grpId="0" animBg="1"/>
      <p:bldP spid="14" grpId="0"/>
      <p:bldP spid="15" grpId="0"/>
      <p:bldP spid="16" grpId="0" animBg="1"/>
      <p:bldP spid="17" grpId="0"/>
      <p:bldP spid="21" grpId="0"/>
      <p:bldP spid="23" grpId="0" animBg="1"/>
      <p:bldP spid="23" grpId="1" animBg="1"/>
      <p:bldP spid="24" grpId="0"/>
      <p:bldP spid="2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rPr>
              <a:t>CPU</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34</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en-US" altLang="zh-CN" dirty="0"/>
              <a:t>CPU</a:t>
            </a:r>
            <a:r>
              <a:rPr lang="zh-CN" altLang="en-US" dirty="0"/>
              <a:t>性能的度量</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70137" y="1548355"/>
                <a:ext cx="10886976" cy="4493346"/>
              </a:xfrm>
              <a:prstGeom prst="rect">
                <a:avLst/>
              </a:prstGeom>
            </p:spPr>
            <p:txBody>
              <a:bodyPr wrap="square">
                <a:spAutoFit/>
              </a:bodyPr>
              <a:lstStyle/>
              <a:p>
                <a:r>
                  <a:rPr lang="en-US" altLang="zh-CN" dirty="0"/>
                  <a:t>CPU</a:t>
                </a:r>
                <a:r>
                  <a:rPr lang="zh-CN" altLang="zh-CN" dirty="0"/>
                  <a:t>性能度量的基本指标是</a:t>
                </a:r>
                <a:r>
                  <a:rPr lang="en-US" altLang="zh-CN" b="1" dirty="0">
                    <a:solidFill>
                      <a:srgbClr val="FF0000"/>
                    </a:solidFill>
                  </a:rPr>
                  <a:t>CPU</a:t>
                </a:r>
                <a:r>
                  <a:rPr lang="zh-CN" altLang="zh-CN" b="1" dirty="0">
                    <a:solidFill>
                      <a:srgbClr val="FF0000"/>
                    </a:solidFill>
                  </a:rPr>
                  <a:t>执行时间</a:t>
                </a:r>
                <a:r>
                  <a:rPr lang="zh-CN" altLang="en-US" b="1" dirty="0"/>
                  <a:t>：</a:t>
                </a:r>
                <a:endParaRPr lang="en-US" altLang="zh-CN" b="1" dirty="0"/>
              </a:p>
              <a:p>
                <a:endParaRPr lang="en-US" altLang="zh-CN" b="1" dirty="0"/>
              </a:p>
              <a:p>
                <a:pPr/>
                <a14:m>
                  <m:oMathPara xmlns:m="http://schemas.openxmlformats.org/officeDocument/2006/math">
                    <m:oMathParaPr>
                      <m:jc m:val="center"/>
                    </m:oMathParaPr>
                    <m:oMath xmlns:m="http://schemas.openxmlformats.org/officeDocument/2006/math">
                      <m:r>
                        <a:rPr lang="zh-CN" altLang="zh-CN" sz="2000" b="1">
                          <a:latin typeface="Cambria Math" panose="02040503050406030204" pitchFamily="18" charset="0"/>
                        </a:rPr>
                        <m:t>程序的</m:t>
                      </m:r>
                      <m:r>
                        <a:rPr lang="en-US" altLang="zh-CN" sz="2000" b="1" i="1">
                          <a:latin typeface="Cambria Math" panose="02040503050406030204" pitchFamily="18" charset="0"/>
                        </a:rPr>
                        <m:t>𝐂𝐏𝐔</m:t>
                      </m:r>
                      <m:r>
                        <a:rPr lang="zh-CN" altLang="zh-CN" sz="2000" b="1">
                          <a:latin typeface="Cambria Math" panose="02040503050406030204" pitchFamily="18" charset="0"/>
                        </a:rPr>
                        <m:t>执行时间</m:t>
                      </m:r>
                      <m:r>
                        <a:rPr lang="en-US" altLang="zh-CN" sz="2000" b="1">
                          <a:latin typeface="Cambria Math" panose="02040503050406030204" pitchFamily="18" charset="0"/>
                        </a:rPr>
                        <m:t>=</m:t>
                      </m:r>
                      <m:r>
                        <a:rPr lang="zh-CN" altLang="zh-CN" sz="2000" b="1">
                          <a:latin typeface="Cambria Math" panose="02040503050406030204" pitchFamily="18" charset="0"/>
                        </a:rPr>
                        <m:t>程序的</m:t>
                      </m:r>
                      <m:r>
                        <a:rPr lang="en-US" altLang="zh-CN" sz="2000" b="1" i="1">
                          <a:latin typeface="Cambria Math" panose="02040503050406030204" pitchFamily="18" charset="0"/>
                        </a:rPr>
                        <m:t>𝐂𝐏𝐔</m:t>
                      </m:r>
                      <m:r>
                        <a:rPr lang="zh-CN" altLang="zh-CN" sz="2000" b="1">
                          <a:latin typeface="Cambria Math" panose="02040503050406030204" pitchFamily="18" charset="0"/>
                        </a:rPr>
                        <m:t>时钟周期数</m:t>
                      </m:r>
                      <m:r>
                        <a:rPr lang="en-US" altLang="zh-CN" sz="2000" b="1">
                          <a:latin typeface="Cambria Math" panose="02040503050406030204" pitchFamily="18" charset="0"/>
                        </a:rPr>
                        <m:t>×</m:t>
                      </m:r>
                      <m:r>
                        <a:rPr lang="zh-CN" altLang="zh-CN" sz="2000" b="1">
                          <a:latin typeface="Cambria Math" panose="02040503050406030204" pitchFamily="18" charset="0"/>
                        </a:rPr>
                        <m:t>时钟周期长度</m:t>
                      </m:r>
                    </m:oMath>
                  </m:oMathPara>
                </a14:m>
                <a:endParaRPr lang="en-US" altLang="zh-CN" sz="2000" b="1" dirty="0"/>
              </a:p>
              <a:p>
                <a:endParaRPr lang="zh-CN" altLang="zh-CN" sz="2000" dirty="0"/>
              </a:p>
              <a:p>
                <a:r>
                  <a:rPr lang="zh-CN" altLang="zh-CN" dirty="0"/>
                  <a:t>时钟周期和时钟频率互为倒数，故公式也可以表示为：</a:t>
                </a:r>
                <a:endParaRPr lang="en-US" altLang="zh-CN" dirty="0"/>
              </a:p>
              <a:p>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r>
                        <a:rPr lang="zh-CN" altLang="zh-CN" sz="2000" b="1">
                          <a:latin typeface="Cambria Math" panose="02040503050406030204" pitchFamily="18" charset="0"/>
                        </a:rPr>
                        <m:t>程序的</m:t>
                      </m:r>
                      <m:r>
                        <a:rPr lang="en-US" altLang="zh-CN" sz="2000" b="1" i="1">
                          <a:latin typeface="Cambria Math" panose="02040503050406030204" pitchFamily="18" charset="0"/>
                        </a:rPr>
                        <m:t>𝐂𝐏𝐔</m:t>
                      </m:r>
                      <m:r>
                        <a:rPr lang="zh-CN" altLang="zh-CN" sz="2000" b="1">
                          <a:latin typeface="Cambria Math" panose="02040503050406030204" pitchFamily="18" charset="0"/>
                        </a:rPr>
                        <m:t>执行时间</m:t>
                      </m:r>
                      <m:r>
                        <a:rPr lang="en-US" altLang="zh-CN" sz="2000" b="1">
                          <a:latin typeface="Cambria Math" panose="02040503050406030204" pitchFamily="18" charset="0"/>
                        </a:rPr>
                        <m:t>=</m:t>
                      </m:r>
                      <m:f>
                        <m:fPr>
                          <m:ctrlPr>
                            <a:rPr lang="zh-CN" altLang="zh-CN" sz="2000" b="1" i="1">
                              <a:latin typeface="Cambria Math" panose="02040503050406030204" pitchFamily="18" charset="0"/>
                            </a:rPr>
                          </m:ctrlPr>
                        </m:fPr>
                        <m:num>
                          <m:r>
                            <a:rPr lang="zh-CN" altLang="zh-CN" sz="2000" b="1">
                              <a:latin typeface="Cambria Math" panose="02040503050406030204" pitchFamily="18" charset="0"/>
                            </a:rPr>
                            <m:t>程序的</m:t>
                          </m:r>
                          <m:r>
                            <a:rPr lang="en-US" altLang="zh-CN" sz="2000" b="1" i="1">
                              <a:latin typeface="Cambria Math" panose="02040503050406030204" pitchFamily="18" charset="0"/>
                            </a:rPr>
                            <m:t>𝐂𝐏𝐔</m:t>
                          </m:r>
                          <m:r>
                            <a:rPr lang="zh-CN" altLang="zh-CN" sz="2000" b="1">
                              <a:latin typeface="Cambria Math" panose="02040503050406030204" pitchFamily="18" charset="0"/>
                            </a:rPr>
                            <m:t>时钟周期数</m:t>
                          </m:r>
                        </m:num>
                        <m:den>
                          <m:r>
                            <a:rPr lang="zh-CN" altLang="zh-CN" sz="2000" b="1">
                              <a:latin typeface="Cambria Math" panose="02040503050406030204" pitchFamily="18" charset="0"/>
                            </a:rPr>
                            <m:t>时钟频率</m:t>
                          </m:r>
                        </m:den>
                      </m:f>
                    </m:oMath>
                  </m:oMathPara>
                </a14:m>
                <a:endParaRPr lang="en-US" altLang="zh-CN" sz="2000" b="1" dirty="0"/>
              </a:p>
              <a:p>
                <a:r>
                  <a:rPr lang="en-US" altLang="zh-CN" sz="2000" dirty="0"/>
                  <a:t>	</a:t>
                </a:r>
              </a:p>
              <a:p>
                <a:r>
                  <a:rPr lang="en-US" altLang="zh-CN" sz="2000" dirty="0"/>
                  <a:t>	</a:t>
                </a:r>
                <a:r>
                  <a:rPr lang="zh-CN" altLang="en-US" dirty="0">
                    <a:solidFill>
                      <a:srgbClr val="FF0000"/>
                    </a:solidFill>
                  </a:rPr>
                  <a:t>时钟周期</a:t>
                </a:r>
                <a:r>
                  <a:rPr lang="zh-CN" altLang="en-US" dirty="0"/>
                  <a:t>（</a:t>
                </a:r>
                <a:r>
                  <a:rPr lang="en-US" altLang="zh-CN" dirty="0"/>
                  <a:t>Clock Cycle</a:t>
                </a:r>
                <a:r>
                  <a:rPr lang="zh-CN" altLang="en-US" dirty="0"/>
                  <a:t>）：又称震荡周期，是处理操作的最基本单位。</a:t>
                </a:r>
                <a:r>
                  <a:rPr lang="zh-CN" altLang="zh-CN" dirty="0"/>
                  <a:t>几乎所有计算机的构建都需要基于时钟，时钟用于确定在</a:t>
                </a:r>
                <a:r>
                  <a:rPr lang="en-US" altLang="zh-CN" dirty="0"/>
                  <a:t>CPU</a:t>
                </a:r>
                <a:r>
                  <a:rPr lang="zh-CN" altLang="zh-CN" dirty="0"/>
                  <a:t>中何时执行计算机的不同任务。</a:t>
                </a:r>
                <a:r>
                  <a:rPr lang="en-US" altLang="zh-CN" dirty="0"/>
                  <a:t>CPU</a:t>
                </a:r>
                <a:r>
                  <a:rPr lang="zh-CN" altLang="zh-CN" dirty="0"/>
                  <a:t>在被使用过程中，被划分为多个时间周期，一共划分为多少个时间周期就是</a:t>
                </a:r>
                <a:r>
                  <a:rPr lang="zh-CN" altLang="zh-CN" b="1" dirty="0"/>
                  <a:t>时钟周期数</a:t>
                </a:r>
                <a:r>
                  <a:rPr lang="zh-CN" altLang="zh-CN" dirty="0"/>
                  <a:t>（或称为</a:t>
                </a:r>
                <a:r>
                  <a:rPr lang="zh-CN" altLang="zh-CN" b="1" dirty="0"/>
                  <a:t>滴答数</a:t>
                </a:r>
                <a:r>
                  <a:rPr lang="zh-CN" altLang="zh-CN" dirty="0"/>
                  <a:t>、</a:t>
                </a:r>
                <a:r>
                  <a:rPr lang="zh-CN" altLang="zh-CN" b="1" dirty="0"/>
                  <a:t>时钟滴答数</a:t>
                </a:r>
                <a:r>
                  <a:rPr lang="zh-CN" altLang="zh-CN" dirty="0"/>
                  <a:t>、</a:t>
                </a:r>
                <a:r>
                  <a:rPr lang="zh-CN" altLang="zh-CN" b="1" dirty="0"/>
                  <a:t>时钟数</a:t>
                </a:r>
                <a:r>
                  <a:rPr lang="zh-CN" altLang="zh-CN" dirty="0"/>
                  <a:t>、</a:t>
                </a:r>
                <a:r>
                  <a:rPr lang="zh-CN" altLang="zh-CN" b="1" dirty="0"/>
                  <a:t>周期数</a:t>
                </a:r>
                <a:r>
                  <a:rPr lang="zh-CN" altLang="en-US" dirty="0"/>
                  <a:t>。时钟周期和时钟频率互为倒数。</a:t>
                </a:r>
                <a:endParaRPr lang="zh-CN" altLang="zh-CN" sz="2000" dirty="0"/>
              </a:p>
              <a:p>
                <a:endParaRPr lang="zh-CN" altLang="zh-CN" sz="2000" b="1"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70137" y="1548355"/>
                <a:ext cx="10886976" cy="4493346"/>
              </a:xfrm>
              <a:prstGeom prst="rect">
                <a:avLst/>
              </a:prstGeom>
              <a:blipFill>
                <a:blip r:embed="rId3"/>
                <a:stretch>
                  <a:fillRect l="-349" t="-84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E6D6213-7829-340F-5ADE-F25DD5656534}"/>
              </a:ext>
            </a:extLst>
          </p:cNvPr>
          <p:cNvPicPr>
            <a:picLocks noChangeAspect="1"/>
          </p:cNvPicPr>
          <p:nvPr/>
        </p:nvPicPr>
        <p:blipFill>
          <a:blip r:embed="rId4"/>
          <a:stretch>
            <a:fillRect/>
          </a:stretch>
        </p:blipFill>
        <p:spPr>
          <a:xfrm>
            <a:off x="8256710" y="1259727"/>
            <a:ext cx="3835898" cy="2069366"/>
          </a:xfrm>
          <a:prstGeom prst="rect">
            <a:avLst/>
          </a:prstGeom>
        </p:spPr>
      </p:pic>
      <p:sp>
        <p:nvSpPr>
          <p:cNvPr id="5" name="矩形 4">
            <a:extLst>
              <a:ext uri="{FF2B5EF4-FFF2-40B4-BE49-F238E27FC236}">
                <a16:creationId xmlns:a16="http://schemas.microsoft.com/office/drawing/2014/main" id="{BF49B2D1-8B39-BCBD-C636-14C9B1260979}"/>
              </a:ext>
            </a:extLst>
          </p:cNvPr>
          <p:cNvSpPr/>
          <p:nvPr/>
        </p:nvSpPr>
        <p:spPr>
          <a:xfrm>
            <a:off x="9382539" y="1861931"/>
            <a:ext cx="2584174" cy="377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836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rPr>
              <a:t>CPU</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35</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1.1</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1477328"/>
              </a:xfrm>
              <a:prstGeom prst="rect">
                <a:avLst/>
              </a:prstGeom>
            </p:spPr>
            <p:txBody>
              <a:bodyPr wrap="square">
                <a:spAutoFit/>
              </a:bodyPr>
              <a:lstStyle/>
              <a:p>
                <a:r>
                  <a:rPr lang="en-US" altLang="zh-CN" dirty="0"/>
                  <a:t>	</a:t>
                </a:r>
                <a:r>
                  <a:rPr lang="zh-CN" altLang="zh-CN" dirty="0"/>
                  <a:t>计算机</a:t>
                </a:r>
                <a:r>
                  <a:rPr lang="en-US" altLang="zh-CN" dirty="0"/>
                  <a:t>A</a:t>
                </a:r>
                <a:r>
                  <a:rPr lang="zh-CN" altLang="zh-CN" dirty="0"/>
                  <a:t>的时钟频率为</a:t>
                </a:r>
                <a:r>
                  <a:rPr lang="en-US" altLang="zh-CN" dirty="0"/>
                  <a:t>2.5 GHz</a:t>
                </a:r>
                <a:r>
                  <a:rPr lang="zh-CN" altLang="zh-CN" dirty="0"/>
                  <a:t>，某个程序在其上运行需要</a:t>
                </a:r>
                <a14:m>
                  <m:oMath xmlns:m="http://schemas.openxmlformats.org/officeDocument/2006/math">
                    <m:r>
                      <a:rPr lang="en-US" altLang="zh-CN">
                        <a:latin typeface="Cambria Math" panose="02040503050406030204" pitchFamily="18" charset="0"/>
                      </a:rPr>
                      <m:t>9</m:t>
                    </m:r>
                  </m:oMath>
                </a14:m>
                <a:r>
                  <a:rPr lang="zh-CN" altLang="zh-CN" dirty="0"/>
                  <a:t>秒。现在有一台计算机</a:t>
                </a:r>
                <a:r>
                  <a:rPr lang="en-US" altLang="zh-CN" dirty="0"/>
                  <a:t>B</a:t>
                </a:r>
                <a:r>
                  <a:rPr lang="zh-CN" altLang="zh-CN" dirty="0"/>
                  <a:t>，运行同一个程序它的速度是计算机</a:t>
                </a:r>
                <a:r>
                  <a:rPr lang="en-US" altLang="zh-CN" dirty="0"/>
                  <a:t>A</a:t>
                </a:r>
                <a:r>
                  <a:rPr lang="zh-CN" altLang="zh-CN" dirty="0"/>
                  <a:t>的</a:t>
                </a:r>
                <a:r>
                  <a:rPr lang="en-US" altLang="zh-CN" dirty="0"/>
                  <a:t>1.5</a:t>
                </a:r>
                <a:r>
                  <a:rPr lang="zh-CN" altLang="zh-CN" dirty="0"/>
                  <a:t>倍，计算机</a:t>
                </a:r>
                <a:r>
                  <a:rPr lang="en-US" altLang="zh-CN" dirty="0"/>
                  <a:t>B</a:t>
                </a:r>
                <a:r>
                  <a:rPr lang="zh-CN" altLang="zh-CN" dirty="0"/>
                  <a:t>的时钟频率为</a:t>
                </a:r>
                <a:r>
                  <a:rPr lang="en-US" altLang="zh-CN" dirty="0"/>
                  <a:t>3 GHz</a:t>
                </a:r>
                <a:r>
                  <a:rPr lang="zh-CN" altLang="zh-CN" dirty="0"/>
                  <a:t>，那么运行该程序时计算机</a:t>
                </a:r>
                <a:r>
                  <a:rPr lang="en-US" altLang="zh-CN" dirty="0"/>
                  <a:t>A</a:t>
                </a:r>
                <a:r>
                  <a:rPr lang="zh-CN" altLang="zh-CN" dirty="0"/>
                  <a:t>的时钟周期数是计算机</a:t>
                </a:r>
                <a:r>
                  <a:rPr lang="en-US" altLang="zh-CN" dirty="0"/>
                  <a:t>B</a:t>
                </a:r>
                <a:r>
                  <a:rPr lang="zh-CN" altLang="zh-CN" dirty="0"/>
                  <a:t>的多少倍？</a:t>
                </a:r>
                <a:r>
                  <a:rPr lang="zh-CN" altLang="zh-CN" dirty="0">
                    <a:effectLst/>
                  </a:rPr>
                  <a:t> </a:t>
                </a:r>
                <a:endParaRPr lang="en-US" altLang="zh-CN" dirty="0"/>
              </a:p>
              <a:p>
                <a:endParaRPr lang="en-US" altLang="zh-CN" b="1" dirty="0"/>
              </a:p>
              <a:p>
                <a:endParaRPr lang="zh-CN" altLang="zh-CN"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1477328"/>
              </a:xfrm>
              <a:prstGeom prst="rect">
                <a:avLst/>
              </a:prstGeom>
              <a:blipFill>
                <a:blip r:embed="rId3"/>
                <a:stretch>
                  <a:fillRect l="-466" t="-2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D626F71-6F88-1849-9AFA-892D4034A965}"/>
                  </a:ext>
                </a:extLst>
              </p:cNvPr>
              <p:cNvSpPr txBox="1"/>
              <p:nvPr/>
            </p:nvSpPr>
            <p:spPr>
              <a:xfrm>
                <a:off x="456885" y="2391261"/>
                <a:ext cx="10886975" cy="4384342"/>
              </a:xfrm>
              <a:prstGeom prst="rect">
                <a:avLst/>
              </a:prstGeom>
              <a:noFill/>
            </p:spPr>
            <p:txBody>
              <a:bodyPr wrap="square">
                <a:spAutoFit/>
              </a:bodyPr>
              <a:lstStyle/>
              <a:p>
                <a:r>
                  <a:rPr lang="zh-CN" altLang="en-US" b="1" dirty="0">
                    <a:solidFill>
                      <a:srgbClr val="FF0000"/>
                    </a:solidFill>
                  </a:rPr>
                  <a:t>解：</a:t>
                </a:r>
                <a:r>
                  <a:rPr lang="zh-CN" altLang="zh-CN" dirty="0"/>
                  <a:t>计算</a:t>
                </a:r>
                <a:r>
                  <a:rPr lang="en-US" altLang="zh-CN" dirty="0"/>
                  <a:t>B</a:t>
                </a:r>
                <a:r>
                  <a:rPr lang="zh-CN" altLang="zh-CN" dirty="0"/>
                  <a:t>机器的</a:t>
                </a:r>
                <a:r>
                  <a:rPr lang="en-US" altLang="zh-CN" dirty="0"/>
                  <a:t>CPU</a:t>
                </a:r>
                <a:r>
                  <a:rPr lang="zh-CN" altLang="zh-CN" dirty="0"/>
                  <a:t>运行时间，由于计算机</a:t>
                </a:r>
                <a:r>
                  <a:rPr lang="en-US" altLang="zh-CN" dirty="0"/>
                  <a:t>B</a:t>
                </a:r>
                <a:r>
                  <a:rPr lang="zh-CN" altLang="zh-CN" dirty="0"/>
                  <a:t>的速度是计算机</a:t>
                </a:r>
                <a:r>
                  <a:rPr lang="en-US" altLang="zh-CN" dirty="0"/>
                  <a:t>A</a:t>
                </a:r>
                <a:r>
                  <a:rPr lang="zh-CN" altLang="zh-CN" dirty="0"/>
                  <a:t>的</a:t>
                </a:r>
                <a:r>
                  <a:rPr lang="en-US" altLang="zh-CN" dirty="0"/>
                  <a:t>1.5</a:t>
                </a:r>
                <a:r>
                  <a:rPr lang="zh-CN" altLang="zh-CN" dirty="0"/>
                  <a:t>倍，即计算机</a:t>
                </a:r>
                <a:r>
                  <a:rPr lang="en-US" altLang="zh-CN" dirty="0"/>
                  <a:t>A</a:t>
                </a:r>
                <a:r>
                  <a:rPr lang="zh-CN" altLang="zh-CN" dirty="0"/>
                  <a:t>的程序执行时间是计算机</a:t>
                </a:r>
                <a:r>
                  <a:rPr lang="en-US" altLang="zh-CN" dirty="0"/>
                  <a:t>B</a:t>
                </a:r>
                <a:r>
                  <a:rPr lang="zh-CN" altLang="zh-CN" dirty="0"/>
                  <a:t>的</a:t>
                </a:r>
                <a:r>
                  <a:rPr lang="en-US" altLang="zh-CN" dirty="0"/>
                  <a:t>1.5</a:t>
                </a:r>
                <a:r>
                  <a:rPr lang="zh-CN" altLang="zh-CN" dirty="0"/>
                  <a:t>倍：</a:t>
                </a:r>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A</m:t>
                              </m:r>
                            </m:sub>
                          </m:sSub>
                        </m:num>
                        <m:den>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B</m:t>
                              </m:r>
                            </m:sub>
                          </m:sSub>
                        </m:den>
                      </m:f>
                      <m:r>
                        <a:rPr lang="en-US" altLang="zh-CN" i="1">
                          <a:latin typeface="Cambria Math" panose="02040503050406030204" pitchFamily="18" charset="0"/>
                        </a:rPr>
                        <m:t>=1.5</m:t>
                      </m:r>
                    </m:oMath>
                  </m:oMathPara>
                </a14:m>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B</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A</m:t>
                              </m:r>
                            </m:sub>
                          </m:sSub>
                        </m:num>
                        <m:den>
                          <m:r>
                            <a:rPr lang="en-US" altLang="zh-CN">
                              <a:latin typeface="Cambria Math" panose="02040503050406030204" pitchFamily="18" charset="0"/>
                            </a:rPr>
                            <m:t>1.5</m:t>
                          </m:r>
                        </m:den>
                      </m:f>
                      <m:r>
                        <a:rPr lang="en-US" altLang="zh-CN" i="1">
                          <a:latin typeface="Cambria Math" panose="02040503050406030204" pitchFamily="18" charset="0"/>
                        </a:rPr>
                        <m:t>=6</m:t>
                      </m:r>
                      <m:r>
                        <a:rPr lang="zh-CN" altLang="zh-CN">
                          <a:latin typeface="Cambria Math" panose="02040503050406030204" pitchFamily="18" charset="0"/>
                        </a:rPr>
                        <m:t>秒</m:t>
                      </m:r>
                    </m:oMath>
                  </m:oMathPara>
                </a14:m>
                <a:endParaRPr lang="zh-CN" altLang="zh-CN" dirty="0"/>
              </a:p>
              <a:p>
                <a:r>
                  <a:rPr lang="en-US" altLang="zh-CN" dirty="0"/>
                  <a:t>	</a:t>
                </a:r>
                <a:r>
                  <a:rPr lang="zh-CN" altLang="zh-CN" dirty="0"/>
                  <a:t>计算</a:t>
                </a:r>
                <a:r>
                  <a:rPr lang="en-US" altLang="zh-CN" dirty="0"/>
                  <a:t>A</a:t>
                </a:r>
                <a:r>
                  <a:rPr lang="zh-CN" altLang="zh-CN" dirty="0"/>
                  <a:t>机器的时钟周期数：</a:t>
                </a:r>
                <a:endParaRPr lang="en-US" altLang="zh-CN" dirty="0"/>
              </a:p>
              <a:p>
                <a:pPr/>
                <a:r>
                  <a:rPr lang="en-US" altLang="zh-CN" dirty="0"/>
                  <a:t/>
                </a:r>
                <a:br>
                  <a:rPr lang="en-US" altLang="zh-CN" dirty="0"/>
                </a:b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a:rPr lang="en-US" altLang="zh-CN" i="1">
                              <a:latin typeface="Cambria Math" panose="02040503050406030204" pitchFamily="18" charset="0"/>
                            </a:rPr>
                            <m:t>𝐴</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A</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时钟频率</m:t>
                              </m:r>
                            </m:e>
                            <m:sub>
                              <m:r>
                                <m:rPr>
                                  <m:sty m:val="p"/>
                                </m:rPr>
                                <a:rPr lang="en-US" altLang="zh-CN">
                                  <a:latin typeface="Cambria Math" panose="02040503050406030204" pitchFamily="18" charset="0"/>
                                </a:rPr>
                                <m:t>A</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9</m:t>
                      </m:r>
                      <m:r>
                        <a:rPr lang="zh-CN" altLang="zh-CN">
                          <a:latin typeface="Cambria Math" panose="02040503050406030204" pitchFamily="18" charset="0"/>
                        </a:rPr>
                        <m:t>秒</m:t>
                      </m:r>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A</m:t>
                              </m:r>
                            </m:sub>
                          </m:sSub>
                        </m:num>
                        <m:den>
                          <m:r>
                            <a:rPr lang="en-US" altLang="zh-CN">
                              <a:latin typeface="Cambria Math" panose="02040503050406030204" pitchFamily="18" charset="0"/>
                            </a:rPr>
                            <m:t>2.5×</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den>
                      </m:f>
                    </m:oMath>
                  </m:oMathPara>
                </a14:m>
                <a:endParaRPr lang="zh-CN" altLang="en-US" dirty="0"/>
              </a:p>
            </p:txBody>
          </p:sp>
        </mc:Choice>
        <mc:Fallback xmlns="">
          <p:sp>
            <p:nvSpPr>
              <p:cNvPr id="7" name="文本框 6">
                <a:extLst>
                  <a:ext uri="{FF2B5EF4-FFF2-40B4-BE49-F238E27FC236}">
                    <a16:creationId xmlns:a16="http://schemas.microsoft.com/office/drawing/2014/main" id="{CD626F71-6F88-1849-9AFA-892D4034A965}"/>
                  </a:ext>
                </a:extLst>
              </p:cNvPr>
              <p:cNvSpPr txBox="1">
                <a:spLocks noRot="1" noChangeAspect="1" noMove="1" noResize="1" noEditPoints="1" noAdjustHandles="1" noChangeArrowheads="1" noChangeShapeType="1" noTextEdit="1"/>
              </p:cNvSpPr>
              <p:nvPr/>
            </p:nvSpPr>
            <p:spPr>
              <a:xfrm>
                <a:off x="456885" y="2391261"/>
                <a:ext cx="10886975" cy="4384342"/>
              </a:xfrm>
              <a:prstGeom prst="rect">
                <a:avLst/>
              </a:prstGeom>
              <a:blipFill>
                <a:blip r:embed="rId4"/>
                <a:stretch>
                  <a:fillRect l="-504" t="-9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898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rPr>
              <a:t>CPU</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36</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1.1</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44418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A</m:t>
                          </m:r>
                        </m:sub>
                      </m:sSub>
                      <m:r>
                        <a:rPr lang="en-US" altLang="zh-CN" i="1">
                          <a:latin typeface="Cambria Math" panose="02040503050406030204" pitchFamily="18" charset="0"/>
                        </a:rPr>
                        <m:t>=</m:t>
                      </m:r>
                      <m:r>
                        <a:rPr lang="en-US" altLang="zh-CN">
                          <a:latin typeface="Cambria Math" panose="02040503050406030204" pitchFamily="18" charset="0"/>
                        </a:rPr>
                        <m:t>9</m:t>
                      </m:r>
                      <m:r>
                        <a:rPr lang="zh-CN" altLang="zh-CN">
                          <a:latin typeface="Cambria Math" panose="02040503050406030204" pitchFamily="18" charset="0"/>
                        </a:rPr>
                        <m:t>秒</m:t>
                      </m:r>
                      <m:r>
                        <a:rPr lang="en-US" altLang="zh-CN">
                          <a:latin typeface="Cambria Math" panose="02040503050406030204" pitchFamily="18" charset="0"/>
                        </a:rPr>
                        <m:t>×2.5×</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r>
                        <a:rPr lang="en-US" altLang="zh-CN" i="1">
                          <a:latin typeface="Cambria Math" panose="02040503050406030204" pitchFamily="18" charset="0"/>
                        </a:rPr>
                        <m:t>=22.5×</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r>
                        <a:rPr lang="zh-CN" altLang="zh-CN">
                          <a:latin typeface="Cambria Math" panose="02040503050406030204" pitchFamily="18" charset="0"/>
                        </a:rPr>
                        <m:t>时钟周期数</m:t>
                      </m:r>
                    </m:oMath>
                  </m:oMathPara>
                </a14:m>
                <a:endParaRPr lang="zh-CN" altLang="zh-CN" dirty="0"/>
              </a:p>
              <a:p>
                <a:pPr/>
                <a:r>
                  <a:rPr lang="zh-CN" altLang="zh-CN" dirty="0"/>
                  <a:t>同理，计算计算机</a:t>
                </a:r>
                <a:r>
                  <a:rPr lang="en-US" altLang="zh-CN" dirty="0"/>
                  <a:t>B</a:t>
                </a:r>
                <a:r>
                  <a:rPr lang="zh-CN" altLang="zh-CN" dirty="0"/>
                  <a:t>的时钟周期数：</a:t>
                </a:r>
                <a:r>
                  <a:rPr lang="en-US" altLang="zh-CN" dirty="0"/>
                  <a:t/>
                </a:r>
                <a:br>
                  <a:rPr lang="en-US" altLang="zh-CN" dirty="0"/>
                </a:b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B</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B</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时钟频率</m:t>
                              </m:r>
                            </m:e>
                            <m:sub>
                              <m:r>
                                <m:rPr>
                                  <m:sty m:val="p"/>
                                </m:rPr>
                                <a:rPr lang="en-US" altLang="zh-CN">
                                  <a:latin typeface="Cambria Math" panose="02040503050406030204" pitchFamily="18" charset="0"/>
                                </a:rPr>
                                <m:t>B</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6</m:t>
                      </m:r>
                      <m:r>
                        <a:rPr lang="zh-CN" altLang="zh-CN">
                          <a:latin typeface="Cambria Math" panose="02040503050406030204" pitchFamily="18" charset="0"/>
                        </a:rPr>
                        <m:t>秒</m:t>
                      </m:r>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B</m:t>
                              </m:r>
                            </m:sub>
                          </m:sSub>
                        </m:num>
                        <m:den>
                          <m:r>
                            <a:rPr lang="en-US" altLang="zh-CN">
                              <a:latin typeface="Cambria Math" panose="02040503050406030204" pitchFamily="18" charset="0"/>
                            </a:rPr>
                            <m:t>3×</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den>
                      </m:f>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B</m:t>
                          </m:r>
                        </m:sub>
                      </m:sSub>
                      <m:r>
                        <a:rPr lang="en-US" altLang="zh-CN" i="1">
                          <a:latin typeface="Cambria Math" panose="02040503050406030204" pitchFamily="18" charset="0"/>
                        </a:rPr>
                        <m:t>=</m:t>
                      </m:r>
                      <m:r>
                        <a:rPr lang="en-US" altLang="zh-CN">
                          <a:latin typeface="Cambria Math" panose="02040503050406030204" pitchFamily="18" charset="0"/>
                        </a:rPr>
                        <m:t>6</m:t>
                      </m:r>
                      <m:r>
                        <a:rPr lang="zh-CN" altLang="zh-CN">
                          <a:latin typeface="Cambria Math" panose="02040503050406030204" pitchFamily="18" charset="0"/>
                        </a:rPr>
                        <m:t>秒</m:t>
                      </m:r>
                      <m:r>
                        <a:rPr lang="en-US" altLang="zh-CN">
                          <a:latin typeface="Cambria Math" panose="02040503050406030204" pitchFamily="18" charset="0"/>
                        </a:rPr>
                        <m:t>×3×</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r>
                        <a:rPr lang="en-US" altLang="zh-CN" i="1">
                          <a:latin typeface="Cambria Math" panose="02040503050406030204" pitchFamily="18" charset="0"/>
                        </a:rPr>
                        <m:t>=18×</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r>
                        <a:rPr lang="zh-CN" altLang="zh-CN">
                          <a:latin typeface="Cambria Math" panose="02040503050406030204" pitchFamily="18" charset="0"/>
                        </a:rPr>
                        <m:t>时钟周期数</m:t>
                      </m:r>
                    </m:oMath>
                  </m:oMathPara>
                </a14:m>
                <a:endParaRPr lang="zh-CN" altLang="zh-CN" dirty="0"/>
              </a:p>
              <a:p>
                <a:r>
                  <a:rPr lang="zh-CN" altLang="zh-CN" dirty="0"/>
                  <a:t>计算时钟周期比：</a:t>
                </a:r>
              </a:p>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A</m:t>
                              </m:r>
                            </m:sub>
                          </m:sSub>
                        </m:num>
                        <m:den>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B</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22.5×</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r>
                            <a:rPr lang="zh-CN" altLang="zh-CN">
                              <a:latin typeface="Cambria Math" panose="02040503050406030204" pitchFamily="18" charset="0"/>
                            </a:rPr>
                            <m:t>时钟周期数</m:t>
                          </m:r>
                        </m:num>
                        <m:den>
                          <m:r>
                            <a:rPr lang="en-US" altLang="zh-CN" i="1">
                              <a:latin typeface="Cambria Math" panose="02040503050406030204" pitchFamily="18" charset="0"/>
                            </a:rPr>
                            <m:t>18×</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r>
                            <a:rPr lang="zh-CN" altLang="zh-CN">
                              <a:latin typeface="Cambria Math" panose="02040503050406030204" pitchFamily="18" charset="0"/>
                            </a:rPr>
                            <m:t>时钟周期数</m:t>
                          </m:r>
                        </m:den>
                      </m:f>
                      <m:r>
                        <a:rPr lang="en-US" altLang="zh-CN" i="1">
                          <a:latin typeface="Cambria Math" panose="02040503050406030204" pitchFamily="18" charset="0"/>
                        </a:rPr>
                        <m:t>=1.25</m:t>
                      </m:r>
                    </m:oMath>
                  </m:oMathPara>
                </a14:m>
                <a:endParaRPr lang="en-US" altLang="zh-CN" dirty="0"/>
              </a:p>
              <a:p>
                <a:endParaRPr lang="en-US" altLang="zh-CN" dirty="0"/>
              </a:p>
              <a:p>
                <a:r>
                  <a:rPr lang="zh-CN" altLang="zh-CN" dirty="0"/>
                  <a:t>即运行该程序时计算机</a:t>
                </a:r>
                <a:r>
                  <a:rPr lang="en-US" altLang="zh-CN" dirty="0"/>
                  <a:t>A</a:t>
                </a:r>
                <a:r>
                  <a:rPr lang="zh-CN" altLang="zh-CN" dirty="0"/>
                  <a:t>的时钟周期是计算机</a:t>
                </a:r>
                <a:r>
                  <a:rPr lang="en-US" altLang="zh-CN" dirty="0"/>
                  <a:t>B</a:t>
                </a:r>
                <a:r>
                  <a:rPr lang="zh-CN" altLang="zh-CN" dirty="0"/>
                  <a:t>的</a:t>
                </a:r>
                <a:r>
                  <a:rPr lang="en-US" altLang="zh-CN" dirty="0"/>
                  <a:t>1.25</a:t>
                </a:r>
                <a:r>
                  <a:rPr lang="zh-CN" altLang="zh-CN" dirty="0"/>
                  <a:t>倍。 </a:t>
                </a:r>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4441857"/>
              </a:xfrm>
              <a:prstGeom prst="rect">
                <a:avLst/>
              </a:prstGeom>
              <a:blipFill>
                <a:blip r:embed="rId3"/>
                <a:stretch>
                  <a:fillRect l="-466" b="-1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7034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37</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指令性能</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912EC86-FF10-D841-957B-48CBAC5C561A}"/>
                  </a:ext>
                </a:extLst>
              </p:cNvPr>
              <p:cNvSpPr txBox="1"/>
              <p:nvPr/>
            </p:nvSpPr>
            <p:spPr>
              <a:xfrm>
                <a:off x="558247" y="1548355"/>
                <a:ext cx="11075505" cy="1785104"/>
              </a:xfrm>
              <a:prstGeom prst="rect">
                <a:avLst/>
              </a:prstGeom>
              <a:noFill/>
            </p:spPr>
            <p:txBody>
              <a:bodyPr wrap="square">
                <a:spAutoFit/>
              </a:bodyPr>
              <a:lstStyle/>
              <a:p>
                <a:pPr indent="266700" algn="just"/>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每秒完成运算指令的条数也可以被用来衡量计算机的性能</a:t>
                </a:r>
                <a:r>
                  <a:rPr lang="zh-CN" altLang="en-US" sz="18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使用每条指令执行的平均时间来考虑</a:t>
                </a:r>
                <a:r>
                  <a:rPr lang="zh-CN" altLang="zh-CN" sz="1800"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程序的</a:t>
                </a:r>
                <a:r>
                  <a:rPr lang="en-US" altLang="zh-CN" sz="1800"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CPU</a:t>
                </a:r>
                <a:r>
                  <a:rPr lang="zh-CN" altLang="zh-CN" sz="1800"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时钟周期数</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zh-CN" altLang="zh-CN" sz="2000">
                          <a:latin typeface="Cambria Math" panose="02040503050406030204" pitchFamily="18" charset="0"/>
                        </a:rPr>
                        <m:t>程序的</m:t>
                      </m:r>
                      <m:r>
                        <m:rPr>
                          <m:sty m:val="p"/>
                        </m:rPr>
                        <a:rPr lang="en-US" altLang="zh-CN" sz="2000">
                          <a:latin typeface="Cambria Math" panose="02040503050406030204" pitchFamily="18" charset="0"/>
                        </a:rPr>
                        <m:t>CPU</m:t>
                      </m:r>
                      <m:r>
                        <a:rPr lang="zh-CN" altLang="zh-CN" sz="2000">
                          <a:latin typeface="Cambria Math" panose="02040503050406030204" pitchFamily="18" charset="0"/>
                        </a:rPr>
                        <m:t>时钟周期数</m:t>
                      </m:r>
                      <m:r>
                        <a:rPr lang="en-US" altLang="zh-CN" sz="2000">
                          <a:latin typeface="Cambria Math" panose="02040503050406030204" pitchFamily="18" charset="0"/>
                        </a:rPr>
                        <m:t>=</m:t>
                      </m:r>
                      <m:r>
                        <a:rPr lang="zh-CN" altLang="zh-CN" sz="2000">
                          <a:latin typeface="Cambria Math" panose="02040503050406030204" pitchFamily="18" charset="0"/>
                        </a:rPr>
                        <m:t>程序的指令数</m:t>
                      </m:r>
                      <m:r>
                        <a:rPr lang="en-US" altLang="zh-CN" sz="2000">
                          <a:latin typeface="Cambria Math" panose="02040503050406030204" pitchFamily="18" charset="0"/>
                        </a:rPr>
                        <m:t>×</m:t>
                      </m:r>
                      <m:r>
                        <a:rPr lang="zh-CN" altLang="zh-CN" sz="2000">
                          <a:latin typeface="Cambria Math" panose="02040503050406030204" pitchFamily="18" charset="0"/>
                        </a:rPr>
                        <m:t>指令平均时钟周期数</m:t>
                      </m:r>
                      <m:d>
                        <m:dPr>
                          <m:ctrlPr>
                            <a:rPr lang="en-US" altLang="zh-CN" sz="2000" i="1">
                              <a:latin typeface="Cambria Math" panose="02040503050406030204" pitchFamily="18" charset="0"/>
                            </a:rPr>
                          </m:ctrlPr>
                        </m:dPr>
                        <m:e>
                          <m:r>
                            <m:rPr>
                              <m:sty m:val="p"/>
                            </m:rPr>
                            <a:rPr lang="en-US" altLang="zh-CN" sz="2000">
                              <a:latin typeface="Cambria Math" panose="02040503050406030204" pitchFamily="18" charset="0"/>
                            </a:rPr>
                            <m:t>CPI</m:t>
                          </m:r>
                        </m:e>
                      </m:d>
                    </m:oMath>
                  </m:oMathPara>
                </a14:m>
                <a:endParaRPr lang="en-US" altLang="zh-CN" sz="2000" dirty="0"/>
              </a:p>
              <a:p>
                <a:pPr indent="266700" algn="just"/>
                <a:r>
                  <a:rPr lang="en-US" altLang="zh-CN" dirty="0"/>
                  <a:t>	</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其中，</a:t>
                </a:r>
                <a:r>
                  <a:rPr lang="zh-CN" altLang="zh-CN" b="1" kern="100" dirty="0">
                    <a:latin typeface="Times New Roman" panose="02020603050405020304" pitchFamily="18" charset="0"/>
                    <a:ea typeface="黑体" panose="02010609060101010101" pitchFamily="49" charset="-122"/>
                    <a:cs typeface="Times New Roman" panose="02020603050405020304" pitchFamily="18" charset="0"/>
                  </a:rPr>
                  <a:t>指令平均时钟周期数</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ClockCycle Per Instruction,</a:t>
                </a: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CPI</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）是指执行某个程序或者程序片段时每条指令所需的时钟周期平均数。计算机运行的程序不同，不同的指令需要的时间可能不同，</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CPI</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指的是程序所有指令的时钟周期的平均数。</a:t>
                </a:r>
              </a:p>
            </p:txBody>
          </p:sp>
        </mc:Choice>
        <mc:Fallback xmlns="">
          <p:sp>
            <p:nvSpPr>
              <p:cNvPr id="7" name="文本框 6">
                <a:extLst>
                  <a:ext uri="{FF2B5EF4-FFF2-40B4-BE49-F238E27FC236}">
                    <a16:creationId xmlns:a16="http://schemas.microsoft.com/office/drawing/2014/main" id="{1912EC86-FF10-D841-957B-48CBAC5C561A}"/>
                  </a:ext>
                </a:extLst>
              </p:cNvPr>
              <p:cNvSpPr txBox="1">
                <a:spLocks noRot="1" noChangeAspect="1" noMove="1" noResize="1" noEditPoints="1" noAdjustHandles="1" noChangeArrowheads="1" noChangeShapeType="1" noTextEdit="1"/>
              </p:cNvSpPr>
              <p:nvPr/>
            </p:nvSpPr>
            <p:spPr>
              <a:xfrm>
                <a:off x="558247" y="1548355"/>
                <a:ext cx="11075505" cy="1785104"/>
              </a:xfrm>
              <a:prstGeom prst="rect">
                <a:avLst/>
              </a:prstGeom>
              <a:blipFill>
                <a:blip r:embed="rId3"/>
                <a:stretch>
                  <a:fillRect l="-496" t="-2048" r="-496" b="-3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DAF49E2-F431-584A-A1BB-3D4A2C4767C2}"/>
                  </a:ext>
                </a:extLst>
              </p:cNvPr>
              <p:cNvSpPr txBox="1"/>
              <p:nvPr/>
            </p:nvSpPr>
            <p:spPr>
              <a:xfrm>
                <a:off x="351890" y="3524542"/>
                <a:ext cx="11342203" cy="677108"/>
              </a:xfrm>
              <a:prstGeom prst="rect">
                <a:avLst/>
              </a:prstGeom>
              <a:noFill/>
            </p:spPr>
            <p:txBody>
              <a:bodyPr wrap="square">
                <a:spAutoFit/>
              </a:bodyPr>
              <a:lstStyle/>
              <a:p>
                <a:pPr indent="266700" algn="just"/>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若已知</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CPI</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和一段程序运行的总指令数，可以得到</a:t>
                </a:r>
                <a:r>
                  <a:rPr lang="zh-CN" altLang="zh-CN"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程序的总时钟周期数</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zh-CN" altLang="zh-CN" sz="2000">
                          <a:latin typeface="Cambria Math" panose="02040503050406030204" pitchFamily="18" charset="0"/>
                        </a:rPr>
                        <m:t>程序的总时钟周期数</m:t>
                      </m:r>
                      <m:r>
                        <a:rPr lang="en-US" altLang="zh-CN" sz="2000">
                          <a:latin typeface="Cambria Math" panose="02040503050406030204" pitchFamily="18" charset="0"/>
                        </a:rPr>
                        <m:t>=</m:t>
                      </m:r>
                      <m:r>
                        <a:rPr lang="zh-CN" altLang="zh-CN" sz="2000">
                          <a:latin typeface="Cambria Math" panose="02040503050406030204" pitchFamily="18" charset="0"/>
                        </a:rPr>
                        <m:t>程序总指令条数</m:t>
                      </m:r>
                      <m:r>
                        <a:rPr lang="en-US" altLang="zh-CN" sz="2000">
                          <a:latin typeface="Cambria Math" panose="02040503050406030204" pitchFamily="18" charset="0"/>
                        </a:rPr>
                        <m:t>×</m:t>
                      </m:r>
                      <m:r>
                        <m:rPr>
                          <m:sty m:val="p"/>
                        </m:rPr>
                        <a:rPr lang="en-US" altLang="zh-CN" sz="2000">
                          <a:latin typeface="Cambria Math" panose="02040503050406030204" pitchFamily="18" charset="0"/>
                        </a:rPr>
                        <m:t>CPI</m:t>
                      </m:r>
                    </m:oMath>
                  </m:oMathPara>
                </a14:m>
                <a:endParaRPr lang="zh-CN" altLang="zh-CN" dirty="0"/>
              </a:p>
            </p:txBody>
          </p:sp>
        </mc:Choice>
        <mc:Fallback xmlns="">
          <p:sp>
            <p:nvSpPr>
              <p:cNvPr id="9" name="文本框 8">
                <a:extLst>
                  <a:ext uri="{FF2B5EF4-FFF2-40B4-BE49-F238E27FC236}">
                    <a16:creationId xmlns:a16="http://schemas.microsoft.com/office/drawing/2014/main" id="{8DAF49E2-F431-584A-A1BB-3D4A2C4767C2}"/>
                  </a:ext>
                </a:extLst>
              </p:cNvPr>
              <p:cNvSpPr txBox="1">
                <a:spLocks noRot="1" noChangeAspect="1" noMove="1" noResize="1" noEditPoints="1" noAdjustHandles="1" noChangeArrowheads="1" noChangeShapeType="1" noTextEdit="1"/>
              </p:cNvSpPr>
              <p:nvPr/>
            </p:nvSpPr>
            <p:spPr>
              <a:xfrm>
                <a:off x="351890" y="3524542"/>
                <a:ext cx="11342203" cy="677108"/>
              </a:xfrm>
              <a:prstGeom prst="rect">
                <a:avLst/>
              </a:prstGeom>
              <a:blipFill>
                <a:blip r:embed="rId4"/>
                <a:stretch>
                  <a:fillRect t="-6306" b="-7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F87C3F2-9C17-B14A-A840-3045D92D48F7}"/>
                  </a:ext>
                </a:extLst>
              </p:cNvPr>
              <p:cNvSpPr txBox="1"/>
              <p:nvPr/>
            </p:nvSpPr>
            <p:spPr>
              <a:xfrm>
                <a:off x="558246" y="4368278"/>
                <a:ext cx="11075505" cy="1486625"/>
              </a:xfrm>
              <a:prstGeom prst="rect">
                <a:avLst/>
              </a:prstGeom>
              <a:noFill/>
            </p:spPr>
            <p:txBody>
              <a:bodyPr wrap="square">
                <a:spAutoFit/>
              </a:bodyPr>
              <a:lstStyle/>
              <a:p>
                <a:pPr indent="266700" algn="just"/>
                <a:r>
                  <a:rPr lang="zh-CN" altLang="zh-CN" dirty="0"/>
                  <a:t>若已知程序中共有</a:t>
                </a:r>
                <a:r>
                  <a:rPr lang="en-US" altLang="zh-CN" dirty="0"/>
                  <a:t>n</a:t>
                </a:r>
                <a:r>
                  <a:rPr lang="zh-CN" altLang="zh-CN" dirty="0"/>
                  <a:t>种不同类型的指令，其中第</a:t>
                </a:r>
                <a14:m>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i</m:t>
                    </m:r>
                    <m:r>
                      <a:rPr lang="en-US" altLang="zh-CN">
                        <a:latin typeface="Cambria Math" panose="02040503050406030204" pitchFamily="18" charset="0"/>
                      </a:rPr>
                      <m:t> </m:t>
                    </m:r>
                  </m:oMath>
                </a14:m>
                <a:r>
                  <a:rPr lang="zh-CN" altLang="zh-CN" dirty="0"/>
                  <a:t>种指令的条数和</a:t>
                </a:r>
                <a:r>
                  <a:rPr lang="en-US" altLang="zh-CN" dirty="0"/>
                  <a:t>CPI</a:t>
                </a:r>
                <a:r>
                  <a:rPr lang="zh-CN" altLang="zh-CN" dirty="0"/>
                  <a:t>分别为</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m:rPr>
                            <m:sty m:val="p"/>
                          </m:rPr>
                          <a:rPr lang="en-US" altLang="zh-CN">
                            <a:latin typeface="Cambria Math" panose="02040503050406030204" pitchFamily="18" charset="0"/>
                          </a:rPr>
                          <m:t>i</m:t>
                        </m:r>
                      </m:sub>
                    </m:sSub>
                  </m:oMath>
                </a14:m>
                <a:r>
                  <a:rPr lang="en-US" altLang="zh-CN" dirty="0"/>
                  <a:t>,</a:t>
                </a:r>
                <a:r>
                  <a:rPr lang="zh-CN" altLang="zh-CN" dirty="0"/>
                  <a:t>则</a:t>
                </a:r>
                <a:r>
                  <a:rPr lang="zh-CN" altLang="zh-CN" dirty="0">
                    <a:solidFill>
                      <a:srgbClr val="FF0000"/>
                    </a:solidFill>
                  </a:rPr>
                  <a:t>程序的总时钟周期数</a:t>
                </a:r>
                <a:r>
                  <a:rPr lang="zh-CN" altLang="zh-CN" dirty="0"/>
                  <a:t>可以被表示为：</a:t>
                </a:r>
              </a:p>
              <a:p>
                <a:pPr/>
                <a14:m>
                  <m:oMathPara xmlns:m="http://schemas.openxmlformats.org/officeDocument/2006/math">
                    <m:oMathParaPr>
                      <m:jc m:val="centerGroup"/>
                    </m:oMathParaPr>
                    <m:oMath xmlns:m="http://schemas.openxmlformats.org/officeDocument/2006/math">
                      <m:r>
                        <a:rPr lang="zh-CN" altLang="zh-CN" sz="2000">
                          <a:latin typeface="Cambria Math" panose="02040503050406030204" pitchFamily="18" charset="0"/>
                        </a:rPr>
                        <m:t>程序的总时钟周期数</m:t>
                      </m:r>
                      <m:r>
                        <a:rPr lang="en-US" altLang="zh-CN" sz="2000">
                          <a:latin typeface="Cambria Math" panose="02040503050406030204" pitchFamily="18" charset="0"/>
                        </a:rPr>
                        <m:t>=</m:t>
                      </m:r>
                      <m:nary>
                        <m:naryPr>
                          <m:chr m:val="∑"/>
                          <m:limLoc m:val="undOvr"/>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C</m:t>
                              </m:r>
                            </m:e>
                            <m:sub>
                              <m:r>
                                <m:rPr>
                                  <m:sty m:val="p"/>
                                </m:rPr>
                                <a:rPr lang="en-US" altLang="zh-CN" sz="2000">
                                  <a:latin typeface="Cambria Math" panose="02040503050406030204" pitchFamily="18" charset="0"/>
                                </a:rPr>
                                <m:t>i</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CPI</m:t>
                              </m:r>
                            </m:e>
                            <m:sub>
                              <m:r>
                                <m:rPr>
                                  <m:sty m:val="p"/>
                                </m:rPr>
                                <a:rPr lang="en-US" altLang="zh-CN" sz="2000">
                                  <a:latin typeface="Cambria Math" panose="02040503050406030204" pitchFamily="18" charset="0"/>
                                </a:rPr>
                                <m:t>i</m:t>
                              </m:r>
                            </m:sub>
                          </m:sSub>
                          <m:r>
                            <a:rPr lang="en-US" altLang="zh-CN" sz="2000" i="1">
                              <a:latin typeface="Cambria Math" panose="02040503050406030204" pitchFamily="18" charset="0"/>
                            </a:rPr>
                            <m:t>)</m:t>
                          </m:r>
                        </m:e>
                      </m:nary>
                    </m:oMath>
                  </m:oMathPara>
                </a14:m>
                <a:endParaRPr lang="zh-CN" altLang="zh-CN" dirty="0"/>
              </a:p>
            </p:txBody>
          </p:sp>
        </mc:Choice>
        <mc:Fallback xmlns="">
          <p:sp>
            <p:nvSpPr>
              <p:cNvPr id="11" name="文本框 10">
                <a:extLst>
                  <a:ext uri="{FF2B5EF4-FFF2-40B4-BE49-F238E27FC236}">
                    <a16:creationId xmlns:a16="http://schemas.microsoft.com/office/drawing/2014/main" id="{6F87C3F2-9C17-B14A-A840-3045D92D48F7}"/>
                  </a:ext>
                </a:extLst>
              </p:cNvPr>
              <p:cNvSpPr txBox="1">
                <a:spLocks noRot="1" noChangeAspect="1" noMove="1" noResize="1" noEditPoints="1" noAdjustHandles="1" noChangeArrowheads="1" noChangeShapeType="1" noTextEdit="1"/>
              </p:cNvSpPr>
              <p:nvPr/>
            </p:nvSpPr>
            <p:spPr>
              <a:xfrm>
                <a:off x="558246" y="4368278"/>
                <a:ext cx="11075505" cy="1486625"/>
              </a:xfrm>
              <a:prstGeom prst="rect">
                <a:avLst/>
              </a:prstGeom>
              <a:blipFill>
                <a:blip r:embed="rId5"/>
                <a:stretch>
                  <a:fillRect l="-496" t="-3292" r="-4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128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38</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指令性能</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A656BFC-9585-FE42-9833-8EC1DE7B569B}"/>
                  </a:ext>
                </a:extLst>
              </p:cNvPr>
              <p:cNvSpPr txBox="1"/>
              <p:nvPr/>
            </p:nvSpPr>
            <p:spPr>
              <a:xfrm>
                <a:off x="558248" y="1649121"/>
                <a:ext cx="11075504" cy="1023485"/>
              </a:xfrm>
              <a:prstGeom prst="rect">
                <a:avLst/>
              </a:prstGeom>
              <a:noFill/>
            </p:spPr>
            <p:txBody>
              <a:bodyPr wrap="square">
                <a:spAutoFit/>
              </a:bodyPr>
              <a:lstStyle/>
              <a:p>
                <a:pPr indent="266700" algn="just"/>
                <a:r>
                  <a:rPr lang="zh-CN" altLang="zh-CN" dirty="0"/>
                  <a:t>因此我们可以给出一段</a:t>
                </a:r>
                <a:r>
                  <a:rPr lang="zh-CN" altLang="zh-CN" dirty="0">
                    <a:solidFill>
                      <a:srgbClr val="FF0000"/>
                    </a:solidFill>
                  </a:rPr>
                  <a:t>程序的综合</a:t>
                </a:r>
                <a:r>
                  <a:rPr lang="en-US" altLang="zh-CN" dirty="0">
                    <a:solidFill>
                      <a:srgbClr val="FF0000"/>
                    </a:solidFill>
                  </a:rPr>
                  <a:t>CPI</a:t>
                </a:r>
                <a:r>
                  <a:rPr lang="zh-CN" altLang="zh-CN" dirty="0"/>
                  <a:t>：</a:t>
                </a:r>
              </a:p>
              <a:p>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rPr>
                        <m:t>CPI</m:t>
                      </m:r>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程序的总时钟周期数</m:t>
                          </m:r>
                        </m:num>
                        <m:den>
                          <m:r>
                            <a:rPr lang="zh-CN" altLang="zh-CN" sz="2000">
                              <a:latin typeface="Cambria Math" panose="02040503050406030204" pitchFamily="18" charset="0"/>
                            </a:rPr>
                            <m:t>程序的总指令条数</m:t>
                          </m:r>
                        </m:den>
                      </m:f>
                    </m:oMath>
                  </m:oMathPara>
                </a14:m>
                <a:endParaRPr lang="zh-CN" altLang="en-US" dirty="0"/>
              </a:p>
            </p:txBody>
          </p:sp>
        </mc:Choice>
        <mc:Fallback xmlns="">
          <p:sp>
            <p:nvSpPr>
              <p:cNvPr id="13" name="文本框 12">
                <a:extLst>
                  <a:ext uri="{FF2B5EF4-FFF2-40B4-BE49-F238E27FC236}">
                    <a16:creationId xmlns:a16="http://schemas.microsoft.com/office/drawing/2014/main" id="{0A656BFC-9585-FE42-9833-8EC1DE7B569B}"/>
                  </a:ext>
                </a:extLst>
              </p:cNvPr>
              <p:cNvSpPr txBox="1">
                <a:spLocks noRot="1" noChangeAspect="1" noMove="1" noResize="1" noEditPoints="1" noAdjustHandles="1" noChangeArrowheads="1" noChangeShapeType="1" noTextEdit="1"/>
              </p:cNvSpPr>
              <p:nvPr/>
            </p:nvSpPr>
            <p:spPr>
              <a:xfrm>
                <a:off x="558248" y="1649121"/>
                <a:ext cx="11075504" cy="1023485"/>
              </a:xfrm>
              <a:prstGeom prst="rect">
                <a:avLst/>
              </a:prstGeom>
              <a:blipFill>
                <a:blip r:embed="rId3"/>
                <a:stretch>
                  <a:fillRect t="-47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E8214EB-D42E-0A46-A5A7-EE663BA6234C}"/>
                  </a:ext>
                </a:extLst>
              </p:cNvPr>
              <p:cNvSpPr txBox="1"/>
              <p:nvPr/>
            </p:nvSpPr>
            <p:spPr>
              <a:xfrm>
                <a:off x="558248" y="3249147"/>
                <a:ext cx="10268778" cy="1601272"/>
              </a:xfrm>
              <a:prstGeom prst="rect">
                <a:avLst/>
              </a:prstGeom>
              <a:noFill/>
            </p:spPr>
            <p:txBody>
              <a:bodyPr wrap="square">
                <a:spAutoFit/>
              </a:bodyPr>
              <a:lstStyle/>
              <a:p>
                <a:pPr indent="266700" algn="just"/>
                <a:r>
                  <a:rPr lang="zh-CN" altLang="zh-CN" dirty="0"/>
                  <a:t>现在我们可以给出</a:t>
                </a:r>
                <a:r>
                  <a:rPr lang="en-US" altLang="zh-CN" dirty="0">
                    <a:solidFill>
                      <a:srgbClr val="FF0000"/>
                    </a:solidFill>
                  </a:rPr>
                  <a:t>CPU</a:t>
                </a:r>
                <a:r>
                  <a:rPr lang="zh-CN" altLang="zh-CN" dirty="0">
                    <a:solidFill>
                      <a:srgbClr val="FF0000"/>
                    </a:solidFill>
                  </a:rPr>
                  <a:t>执行时间</a:t>
                </a:r>
                <a:r>
                  <a:rPr lang="zh-CN" altLang="zh-CN" dirty="0"/>
                  <a:t>包含更多因素的公式：</a:t>
                </a:r>
                <a:endParaRPr lang="en-US" altLang="zh-CN" dirty="0"/>
              </a:p>
              <a:p>
                <a:pPr indent="266700" algn="just"/>
                <a:endParaRPr lang="zh-CN" altLang="zh-CN" dirty="0"/>
              </a:p>
              <a:p>
                <a:pPr indent="266700" algn="just"/>
                <a14:m>
                  <m:oMathPara xmlns:m="http://schemas.openxmlformats.org/officeDocument/2006/math">
                    <m:oMathParaPr>
                      <m:jc m:val="centerGroup"/>
                    </m:oMathParaPr>
                    <m:oMath xmlns:m="http://schemas.openxmlformats.org/officeDocument/2006/math">
                      <m:r>
                        <a:rPr lang="zh-CN" altLang="zh-CN" sz="2000">
                          <a:latin typeface="Cambria Math" panose="02040503050406030204" pitchFamily="18" charset="0"/>
                        </a:rPr>
                        <m:t>程序的</m:t>
                      </m:r>
                      <m:r>
                        <m:rPr>
                          <m:sty m:val="p"/>
                        </m:rPr>
                        <a:rPr lang="en-US" altLang="zh-CN" sz="2000">
                          <a:latin typeface="Cambria Math" panose="02040503050406030204" pitchFamily="18" charset="0"/>
                        </a:rPr>
                        <m:t>CPU</m:t>
                      </m:r>
                      <m:r>
                        <a:rPr lang="zh-CN" altLang="zh-CN" sz="2000">
                          <a:latin typeface="Cambria Math" panose="02040503050406030204" pitchFamily="18" charset="0"/>
                        </a:rPr>
                        <m:t>执行时间</m:t>
                      </m:r>
                      <m:r>
                        <a:rPr lang="en-US" altLang="zh-CN" sz="2000">
                          <a:latin typeface="Cambria Math" panose="02040503050406030204" pitchFamily="18" charset="0"/>
                        </a:rPr>
                        <m:t>=</m:t>
                      </m:r>
                      <m:r>
                        <a:rPr lang="zh-CN" altLang="zh-CN" sz="2000">
                          <a:latin typeface="Cambria Math" panose="02040503050406030204" pitchFamily="18" charset="0"/>
                        </a:rPr>
                        <m:t>程序的指令数</m:t>
                      </m:r>
                      <m:r>
                        <a:rPr lang="en-US" altLang="zh-CN" sz="2000">
                          <a:latin typeface="Cambria Math" panose="02040503050406030204" pitchFamily="18" charset="0"/>
                        </a:rPr>
                        <m:t>×</m:t>
                      </m:r>
                      <m:r>
                        <m:rPr>
                          <m:sty m:val="p"/>
                        </m:rPr>
                        <a:rPr lang="en-US" altLang="zh-CN" sz="2000">
                          <a:latin typeface="Cambria Math" panose="02040503050406030204" pitchFamily="18" charset="0"/>
                        </a:rPr>
                        <m:t>CPI</m:t>
                      </m:r>
                      <m:r>
                        <a:rPr lang="en-US" altLang="zh-CN" sz="2000">
                          <a:latin typeface="Cambria Math" panose="02040503050406030204" pitchFamily="18" charset="0"/>
                        </a:rPr>
                        <m:t>×</m:t>
                      </m:r>
                      <m:r>
                        <a:rPr lang="zh-CN" altLang="zh-CN" sz="2000">
                          <a:latin typeface="Cambria Math" panose="02040503050406030204" pitchFamily="18" charset="0"/>
                        </a:rPr>
                        <m:t>时钟周期长度</m:t>
                      </m:r>
                    </m:oMath>
                  </m:oMathPara>
                </a14:m>
                <a:endParaRPr lang="zh-CN" altLang="zh-CN" sz="2000" dirty="0"/>
              </a:p>
              <a:p>
                <a:pPr indent="266700" algn="just"/>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rPr>
                        <m:t>           =</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程序的指令数</m:t>
                          </m:r>
                          <m:r>
                            <a:rPr lang="en-US" altLang="zh-CN" sz="2000">
                              <a:latin typeface="Cambria Math" panose="02040503050406030204" pitchFamily="18" charset="0"/>
                            </a:rPr>
                            <m:t>×</m:t>
                          </m:r>
                          <m:r>
                            <m:rPr>
                              <m:sty m:val="p"/>
                            </m:rPr>
                            <a:rPr lang="en-US" altLang="zh-CN" sz="2000">
                              <a:latin typeface="Cambria Math" panose="02040503050406030204" pitchFamily="18" charset="0"/>
                            </a:rPr>
                            <m:t>CPI</m:t>
                          </m:r>
                        </m:num>
                        <m:den>
                          <m:r>
                            <a:rPr lang="zh-CN" altLang="zh-CN" sz="2000">
                              <a:latin typeface="Cambria Math" panose="02040503050406030204" pitchFamily="18" charset="0"/>
                            </a:rPr>
                            <m:t>时钟频率</m:t>
                          </m:r>
                        </m:den>
                      </m:f>
                    </m:oMath>
                  </m:oMathPara>
                </a14:m>
                <a:endParaRPr lang="zh-CN" altLang="zh-CN" sz="2000" dirty="0"/>
              </a:p>
            </p:txBody>
          </p:sp>
        </mc:Choice>
        <mc:Fallback xmlns="">
          <p:sp>
            <p:nvSpPr>
              <p:cNvPr id="10" name="文本框 9">
                <a:extLst>
                  <a:ext uri="{FF2B5EF4-FFF2-40B4-BE49-F238E27FC236}">
                    <a16:creationId xmlns:a16="http://schemas.microsoft.com/office/drawing/2014/main" id="{2E8214EB-D42E-0A46-A5A7-EE663BA6234C}"/>
                  </a:ext>
                </a:extLst>
              </p:cNvPr>
              <p:cNvSpPr txBox="1">
                <a:spLocks noRot="1" noChangeAspect="1" noMove="1" noResize="1" noEditPoints="1" noAdjustHandles="1" noChangeArrowheads="1" noChangeShapeType="1" noTextEdit="1"/>
              </p:cNvSpPr>
              <p:nvPr/>
            </p:nvSpPr>
            <p:spPr>
              <a:xfrm>
                <a:off x="558248" y="3249147"/>
                <a:ext cx="10268778" cy="1601272"/>
              </a:xfrm>
              <a:prstGeom prst="rect">
                <a:avLst/>
              </a:prstGeom>
              <a:blipFill>
                <a:blip r:embed="rId4"/>
                <a:stretch>
                  <a:fillRect t="-30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138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39</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1.2</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2585323"/>
              </a:xfrm>
              <a:prstGeom prst="rect">
                <a:avLst/>
              </a:prstGeom>
            </p:spPr>
            <p:txBody>
              <a:bodyPr wrap="square">
                <a:spAutoFit/>
              </a:bodyPr>
              <a:lstStyle/>
              <a:p>
                <a:r>
                  <a:rPr lang="en-US" altLang="zh-CN" dirty="0"/>
                  <a:t>	</a:t>
                </a:r>
                <a:r>
                  <a:rPr lang="zh-CN" altLang="zh-CN" dirty="0"/>
                  <a:t>同一个指令系统结构有两种不同的实现方式。根据</a:t>
                </a:r>
                <a:r>
                  <a:rPr lang="en-US" altLang="zh-CN" dirty="0"/>
                  <a:t>CPI</a:t>
                </a:r>
                <a:r>
                  <a:rPr lang="zh-CN" altLang="zh-CN" dirty="0"/>
                  <a:t>的不同将指令分为四类</a:t>
                </a:r>
                <a:r>
                  <a:rPr lang="en-US" altLang="zh-CN" dirty="0"/>
                  <a:t> (A</a:t>
                </a:r>
                <a:r>
                  <a:rPr lang="zh-CN" altLang="zh-CN" dirty="0"/>
                  <a:t>、</a:t>
                </a:r>
                <a:r>
                  <a:rPr lang="en-US" altLang="zh-CN" dirty="0"/>
                  <a:t>B</a:t>
                </a:r>
                <a:r>
                  <a:rPr lang="zh-CN" altLang="zh-CN" dirty="0"/>
                  <a:t>、</a:t>
                </a:r>
                <a:r>
                  <a:rPr lang="en-US" altLang="zh-CN" dirty="0"/>
                  <a:t>C</a:t>
                </a:r>
                <a:r>
                  <a:rPr lang="zh-CN" altLang="zh-CN" dirty="0"/>
                  <a:t>和</a:t>
                </a:r>
                <a:r>
                  <a:rPr lang="en-US" altLang="zh-CN" dirty="0"/>
                  <a:t>D)</a:t>
                </a:r>
                <a:r>
                  <a:rPr lang="zh-CN" altLang="zh-CN" dirty="0"/>
                  <a:t>。给定一个程序，有</a:t>
                </a:r>
                <a14:m>
                  <m:oMath xmlns:m="http://schemas.openxmlformats.org/officeDocument/2006/math">
                    <m:r>
                      <a:rPr lang="en-US" altLang="zh-CN">
                        <a:latin typeface="Cambria Math" panose="02040503050406030204" pitchFamily="18" charset="0"/>
                      </a:rPr>
                      <m:t>1.0×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oMath>
                </a14:m>
                <a:r>
                  <a:rPr lang="zh-CN" altLang="zh-CN" dirty="0"/>
                  <a:t>条动态指令，四类指令比例如下：</a:t>
                </a:r>
                <a:r>
                  <a:rPr lang="en-US" altLang="zh-CN" dirty="0"/>
                  <a:t>A</a:t>
                </a:r>
                <a:r>
                  <a:rPr lang="zh-CN" altLang="zh-CN" dirty="0"/>
                  <a:t>，</a:t>
                </a:r>
                <a:r>
                  <a:rPr lang="en-US" altLang="zh-CN" dirty="0"/>
                  <a:t>10%</a:t>
                </a:r>
                <a:r>
                  <a:rPr lang="zh-CN" altLang="zh-CN" dirty="0"/>
                  <a:t>；</a:t>
                </a:r>
                <a:r>
                  <a:rPr lang="en-US" altLang="zh-CN" dirty="0"/>
                  <a:t>B</a:t>
                </a:r>
                <a:r>
                  <a:rPr lang="zh-CN" altLang="zh-CN" dirty="0"/>
                  <a:t>，</a:t>
                </a:r>
                <a:r>
                  <a:rPr lang="en-US" altLang="zh-CN" dirty="0"/>
                  <a:t>20%</a:t>
                </a:r>
                <a:r>
                  <a:rPr lang="zh-CN" altLang="zh-CN" dirty="0"/>
                  <a:t>；</a:t>
                </a:r>
                <a:r>
                  <a:rPr lang="en-US" altLang="zh-CN" dirty="0"/>
                  <a:t>C</a:t>
                </a:r>
                <a:r>
                  <a:rPr lang="zh-CN" altLang="zh-CN" dirty="0"/>
                  <a:t>，</a:t>
                </a:r>
                <a:r>
                  <a:rPr lang="en-US" altLang="zh-CN" dirty="0"/>
                  <a:t>50%</a:t>
                </a:r>
                <a:r>
                  <a:rPr lang="zh-CN" altLang="zh-CN" dirty="0"/>
                  <a:t>；</a:t>
                </a:r>
                <a:r>
                  <a:rPr lang="en-US" altLang="zh-CN" dirty="0"/>
                  <a:t>D</a:t>
                </a:r>
                <a:r>
                  <a:rPr lang="zh-CN" altLang="zh-CN" dirty="0"/>
                  <a:t>，</a:t>
                </a:r>
                <a:r>
                  <a:rPr lang="en-US" altLang="zh-CN" dirty="0"/>
                  <a:t>20%</a:t>
                </a:r>
                <a:r>
                  <a:rPr lang="zh-CN" altLang="zh-CN" dirty="0"/>
                  <a:t>。处理器</a:t>
                </a:r>
                <a:r>
                  <a:rPr lang="en-US" altLang="zh-CN" dirty="0"/>
                  <a:t>P1</a:t>
                </a:r>
                <a:r>
                  <a:rPr lang="zh-CN" altLang="zh-CN" dirty="0"/>
                  <a:t>的时钟频率为</a:t>
                </a:r>
                <a:r>
                  <a:rPr lang="en-US" altLang="zh-CN" dirty="0"/>
                  <a:t>3 GHz</a:t>
                </a:r>
                <a:r>
                  <a:rPr lang="zh-CN" altLang="zh-CN" dirty="0"/>
                  <a:t>，四类指令</a:t>
                </a:r>
                <a:r>
                  <a:rPr lang="en-US" altLang="zh-CN" dirty="0"/>
                  <a:t>CPI</a:t>
                </a:r>
                <a:r>
                  <a:rPr lang="zh-CN" altLang="zh-CN" dirty="0"/>
                  <a:t>分别为</a:t>
                </a:r>
                <a:r>
                  <a:rPr lang="en-US" altLang="zh-CN" dirty="0"/>
                  <a:t>1</a:t>
                </a:r>
                <a:r>
                  <a:rPr lang="zh-CN" altLang="zh-CN" dirty="0"/>
                  <a:t>、</a:t>
                </a:r>
                <a:r>
                  <a:rPr lang="en-US" altLang="zh-CN" dirty="0"/>
                  <a:t>2</a:t>
                </a:r>
                <a:r>
                  <a:rPr lang="zh-CN" altLang="zh-CN" dirty="0"/>
                  <a:t>、</a:t>
                </a:r>
                <a:r>
                  <a:rPr lang="en-US" altLang="zh-CN" dirty="0"/>
                  <a:t>3</a:t>
                </a:r>
                <a:r>
                  <a:rPr lang="zh-CN" altLang="zh-CN" dirty="0"/>
                  <a:t>、</a:t>
                </a:r>
                <a:r>
                  <a:rPr lang="en-US" altLang="zh-CN" dirty="0"/>
                  <a:t>3</a:t>
                </a:r>
                <a:r>
                  <a:rPr lang="zh-CN" altLang="zh-CN" dirty="0"/>
                  <a:t>；处理器</a:t>
                </a:r>
                <a:r>
                  <a:rPr lang="en-US" altLang="zh-CN" dirty="0"/>
                  <a:t>P2</a:t>
                </a:r>
                <a:r>
                  <a:rPr lang="zh-CN" altLang="zh-CN" dirty="0"/>
                  <a:t>的时钟频率为</a:t>
                </a:r>
                <a:r>
                  <a:rPr lang="en-US" altLang="zh-CN" dirty="0"/>
                  <a:t>2 GHz</a:t>
                </a:r>
                <a:r>
                  <a:rPr lang="zh-CN" altLang="zh-CN" dirty="0"/>
                  <a:t>，四类指令</a:t>
                </a:r>
                <a:r>
                  <a:rPr lang="en-US" altLang="zh-CN" dirty="0"/>
                  <a:t>CPI</a:t>
                </a:r>
                <a:r>
                  <a:rPr lang="zh-CN" altLang="zh-CN" dirty="0"/>
                  <a:t>分别为</a:t>
                </a:r>
                <a:r>
                  <a:rPr lang="en-US" altLang="zh-CN" dirty="0"/>
                  <a:t>2</a:t>
                </a:r>
                <a:r>
                  <a:rPr lang="zh-CN" altLang="zh-CN" dirty="0"/>
                  <a:t>、</a:t>
                </a:r>
                <a:r>
                  <a:rPr lang="en-US" altLang="zh-CN" dirty="0"/>
                  <a:t>2</a:t>
                </a:r>
                <a:r>
                  <a:rPr lang="zh-CN" altLang="zh-CN" dirty="0"/>
                  <a:t>、</a:t>
                </a:r>
                <a:r>
                  <a:rPr lang="en-US" altLang="zh-CN" dirty="0"/>
                  <a:t>2</a:t>
                </a:r>
                <a:r>
                  <a:rPr lang="zh-CN" altLang="zh-CN" dirty="0"/>
                  <a:t>、</a:t>
                </a:r>
                <a:r>
                  <a:rPr lang="en-US" altLang="zh-CN" dirty="0"/>
                  <a:t>2</a:t>
                </a:r>
                <a:r>
                  <a:rPr lang="zh-CN" altLang="zh-CN" dirty="0"/>
                  <a:t>。</a:t>
                </a:r>
              </a:p>
              <a:p>
                <a:r>
                  <a:rPr lang="en-US" altLang="zh-CN" dirty="0"/>
                  <a:t>(1) </a:t>
                </a:r>
                <a:r>
                  <a:rPr lang="zh-CN" altLang="zh-CN" dirty="0"/>
                  <a:t>计算给定程序执行时两个处理器的时钟周期总数。</a:t>
                </a:r>
              </a:p>
              <a:p>
                <a:r>
                  <a:rPr lang="en-US" altLang="zh-CN" dirty="0"/>
                  <a:t>(2) </a:t>
                </a:r>
                <a:r>
                  <a:rPr lang="zh-CN" altLang="zh-CN" dirty="0"/>
                  <a:t>计算给定程序执行时两个处理器的整体</a:t>
                </a:r>
                <a:r>
                  <a:rPr lang="en-US" altLang="zh-CN" dirty="0"/>
                  <a:t>CPI</a:t>
                </a:r>
                <a:r>
                  <a:rPr lang="zh-CN" altLang="zh-CN" dirty="0"/>
                  <a:t>。</a:t>
                </a:r>
              </a:p>
              <a:p>
                <a:r>
                  <a:rPr lang="en-US" altLang="zh-CN" dirty="0"/>
                  <a:t>(3) </a:t>
                </a:r>
                <a:r>
                  <a:rPr lang="zh-CN" altLang="zh-CN" dirty="0"/>
                  <a:t>计算给定程序执行时两个处理器的</a:t>
                </a:r>
                <a:r>
                  <a:rPr lang="en-US" altLang="zh-CN" dirty="0"/>
                  <a:t>CPU</a:t>
                </a:r>
                <a:r>
                  <a:rPr lang="zh-CN" altLang="zh-CN" dirty="0"/>
                  <a:t>执行时间。</a:t>
                </a:r>
              </a:p>
              <a:p>
                <a:endParaRPr lang="en-US" altLang="zh-CN" b="1" dirty="0"/>
              </a:p>
              <a:p>
                <a:endParaRPr lang="zh-CN" altLang="zh-CN"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2585323"/>
              </a:xfrm>
              <a:prstGeom prst="rect">
                <a:avLst/>
              </a:prstGeom>
              <a:blipFill>
                <a:blip r:embed="rId3"/>
                <a:stretch>
                  <a:fillRect l="-466" t="-1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022B21F-5512-B24D-BA5B-DB136A435127}"/>
                  </a:ext>
                </a:extLst>
              </p:cNvPr>
              <p:cNvSpPr txBox="1"/>
              <p:nvPr/>
            </p:nvSpPr>
            <p:spPr>
              <a:xfrm>
                <a:off x="456885" y="3516362"/>
                <a:ext cx="10886976" cy="2986459"/>
              </a:xfrm>
              <a:prstGeom prst="rect">
                <a:avLst/>
              </a:prstGeom>
              <a:noFill/>
            </p:spPr>
            <p:txBody>
              <a:bodyPr wrap="square">
                <a:spAutoFit/>
              </a:bodyPr>
              <a:lstStyle/>
              <a:p>
                <a:r>
                  <a:rPr lang="zh-CN" altLang="en-US" b="1" dirty="0">
                    <a:solidFill>
                      <a:srgbClr val="FF0000"/>
                    </a:solidFill>
                  </a:rPr>
                  <a:t>解：</a:t>
                </a:r>
                <a:r>
                  <a:rPr lang="en-US" altLang="zh-CN" dirty="0">
                    <a:solidFill>
                      <a:srgbClr val="FF0000"/>
                    </a:solidFill>
                  </a:rPr>
                  <a:t> </a:t>
                </a:r>
                <a:r>
                  <a:rPr lang="en-US" altLang="zh-CN" dirty="0"/>
                  <a:t>(1) 	</a:t>
                </a:r>
                <a:r>
                  <a:rPr lang="zh-CN" altLang="zh-CN" dirty="0"/>
                  <a:t>已知有四类不同的指令以及数量比例，使用下述公式计算：</a:t>
                </a:r>
              </a:p>
              <a:p>
                <a:pPr/>
                <a14:m>
                  <m:oMathPara xmlns:m="http://schemas.openxmlformats.org/officeDocument/2006/math">
                    <m:oMathParaPr>
                      <m:jc m:val="centerGroup"/>
                    </m:oMathParaPr>
                    <m:oMath xmlns:m="http://schemas.openxmlformats.org/officeDocument/2006/math">
                      <m:r>
                        <a:rPr lang="zh-CN" altLang="zh-CN">
                          <a:latin typeface="Cambria Math" panose="02040503050406030204" pitchFamily="18" charset="0"/>
                        </a:rPr>
                        <m:t>程序在处理器</m:t>
                      </m:r>
                      <m:r>
                        <a:rPr lang="en-US" altLang="zh-CN" i="1">
                          <a:latin typeface="Cambria Math" panose="02040503050406030204" pitchFamily="18" charset="0"/>
                        </a:rPr>
                        <m:t>𝑃</m:t>
                      </m:r>
                      <m:r>
                        <a:rPr lang="en-US" altLang="zh-CN" i="1">
                          <a:latin typeface="Cambria Math" panose="02040503050406030204" pitchFamily="18" charset="0"/>
                        </a:rPr>
                        <m:t>1</m:t>
                      </m:r>
                      <m:r>
                        <a:rPr lang="zh-CN" altLang="zh-CN">
                          <a:latin typeface="Cambria Math" panose="02040503050406030204" pitchFamily="18" charset="0"/>
                        </a:rPr>
                        <m:t>的总时钟周期</m:t>
                      </m:r>
                      <m:sSub>
                        <m:sSubPr>
                          <m:ctrlPr>
                            <a:rPr lang="zh-CN" altLang="zh-CN" i="1">
                              <a:latin typeface="Cambria Math" panose="02040503050406030204" pitchFamily="18" charset="0"/>
                            </a:rPr>
                          </m:ctrlPr>
                        </m:sSubPr>
                        <m:e>
                          <m:r>
                            <a:rPr lang="zh-CN" altLang="zh-CN">
                              <a:latin typeface="Cambria Math" panose="02040503050406030204" pitchFamily="18" charset="0"/>
                            </a:rPr>
                            <m:t>数</m:t>
                          </m:r>
                        </m:e>
                        <m:sub>
                          <m:r>
                            <a:rPr lang="en-US" altLang="zh-CN">
                              <a:latin typeface="Cambria Math" panose="02040503050406030204" pitchFamily="18" charset="0"/>
                            </a:rPr>
                            <m:t>1</m:t>
                          </m:r>
                        </m:sub>
                      </m:sSub>
                      <m:r>
                        <a:rPr lang="zh-CN" altLang="zh-CN">
                          <a:latin typeface="Cambria Math" panose="02040503050406030204" pitchFamily="18" charset="0"/>
                        </a:rPr>
                        <m:t>：</m:t>
                      </m:r>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𝐶𝑃</m:t>
                              </m:r>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×10%×1</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×20%×2</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×50%×3</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×20%×3</m:t>
                              </m:r>
                            </m:e>
                          </m:d>
                          <m:r>
                            <a:rPr lang="en-US" altLang="zh-CN" i="1">
                              <a:latin typeface="Cambria Math" panose="02040503050406030204" pitchFamily="18" charset="0"/>
                            </a:rPr>
                            <m:t>=2.6×</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e>
                      </m:nary>
                    </m:oMath>
                  </m:oMathPara>
                </a14:m>
                <a:endParaRPr lang="zh-CN" altLang="zh-CN" dirty="0"/>
              </a:p>
              <a:p>
                <a:pPr/>
                <a14:m>
                  <m:oMathPara xmlns:m="http://schemas.openxmlformats.org/officeDocument/2006/math">
                    <m:oMathParaPr>
                      <m:jc m:val="centerGroup"/>
                    </m:oMathParaPr>
                    <m:oMath xmlns:m="http://schemas.openxmlformats.org/officeDocument/2006/math">
                      <m:r>
                        <a:rPr lang="zh-CN" altLang="zh-CN">
                          <a:latin typeface="Cambria Math" panose="02040503050406030204" pitchFamily="18" charset="0"/>
                        </a:rPr>
                        <m:t>程序在处理器</m:t>
                      </m:r>
                      <m:r>
                        <m:rPr>
                          <m:sty m:val="p"/>
                        </m:rPr>
                        <a:rPr lang="en-US" altLang="zh-CN">
                          <a:latin typeface="Cambria Math" panose="02040503050406030204" pitchFamily="18" charset="0"/>
                        </a:rPr>
                        <m:t>P</m:t>
                      </m:r>
                      <m:r>
                        <a:rPr lang="en-US" altLang="zh-CN">
                          <a:latin typeface="Cambria Math" panose="02040503050406030204" pitchFamily="18" charset="0"/>
                        </a:rPr>
                        <m:t>2</m:t>
                      </m:r>
                      <m:r>
                        <a:rPr lang="zh-CN" altLang="zh-CN">
                          <a:latin typeface="Cambria Math" panose="02040503050406030204" pitchFamily="18" charset="0"/>
                        </a:rPr>
                        <m:t>的总时钟周期</m:t>
                      </m:r>
                      <m:sSub>
                        <m:sSubPr>
                          <m:ctrlPr>
                            <a:rPr lang="zh-CN" altLang="zh-CN" i="1">
                              <a:latin typeface="Cambria Math" panose="02040503050406030204" pitchFamily="18" charset="0"/>
                            </a:rPr>
                          </m:ctrlPr>
                        </m:sSubPr>
                        <m:e>
                          <m:r>
                            <a:rPr lang="zh-CN" altLang="zh-CN">
                              <a:latin typeface="Cambria Math" panose="02040503050406030204" pitchFamily="18" charset="0"/>
                            </a:rPr>
                            <m:t>数</m:t>
                          </m:r>
                        </m:e>
                        <m:sub>
                          <m:r>
                            <a:rPr lang="en-US" altLang="zh-CN">
                              <a:latin typeface="Cambria Math" panose="02040503050406030204" pitchFamily="18" charset="0"/>
                            </a:rPr>
                            <m:t>2</m:t>
                          </m:r>
                        </m:sub>
                      </m:sSub>
                      <m:r>
                        <a:rPr lang="zh-CN" altLang="zh-CN">
                          <a:latin typeface="Cambria Math" panose="02040503050406030204" pitchFamily="18" charset="0"/>
                        </a:rPr>
                        <m:t>：</m:t>
                      </m:r>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𝐶𝑃</m:t>
                              </m:r>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×10%×2</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×20%×2</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×50%×2</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×20%×2</m:t>
                              </m:r>
                            </m:e>
                          </m:d>
                          <m:r>
                            <a:rPr lang="en-US" altLang="zh-CN" i="1">
                              <a:latin typeface="Cambria Math" panose="02040503050406030204" pitchFamily="18" charset="0"/>
                            </a:rPr>
                            <m:t>=2.0×</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e>
                      </m:nary>
                    </m:oMath>
                  </m:oMathPara>
                </a14:m>
                <a:endParaRPr lang="zh-CN" altLang="zh-CN" dirty="0"/>
              </a:p>
              <a:p>
                <a:r>
                  <a:rPr lang="en-US" altLang="zh-CN" dirty="0"/>
                  <a:t> </a:t>
                </a:r>
                <a:endParaRPr lang="zh-CN" altLang="zh-CN" dirty="0"/>
              </a:p>
              <a:p>
                <a:r>
                  <a:rPr lang="en-US" altLang="zh-CN" dirty="0"/>
                  <a:t>		</a:t>
                </a:r>
                <a:r>
                  <a:rPr lang="zh-CN" altLang="zh-CN" dirty="0"/>
                  <a:t>即给定程序执行时两个处理器的时钟周期总数分别为</a:t>
                </a:r>
                <a14:m>
                  <m:oMath xmlns:m="http://schemas.openxmlformats.org/officeDocument/2006/math">
                    <m:r>
                      <a:rPr lang="en-US" altLang="zh-CN">
                        <a:latin typeface="Cambria Math" panose="02040503050406030204" pitchFamily="18" charset="0"/>
                      </a:rPr>
                      <m:t>2.6×</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oMath>
                </a14:m>
                <a:r>
                  <a:rPr lang="zh-CN" altLang="zh-CN" dirty="0"/>
                  <a:t>、</a:t>
                </a:r>
                <a14:m>
                  <m:oMath xmlns:m="http://schemas.openxmlformats.org/officeDocument/2006/math">
                    <m:r>
                      <a:rPr lang="en-US" altLang="zh-CN">
                        <a:latin typeface="Cambria Math" panose="02040503050406030204" pitchFamily="18" charset="0"/>
                      </a:rPr>
                      <m:t>2.0×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oMath>
                </a14:m>
                <a:r>
                  <a:rPr lang="zh-CN" altLang="zh-CN" dirty="0"/>
                  <a:t>个周期。</a:t>
                </a:r>
                <a:endParaRPr lang="zh-CN" altLang="en-US" dirty="0"/>
              </a:p>
            </p:txBody>
          </p:sp>
        </mc:Choice>
        <mc:Fallback xmlns="">
          <p:sp>
            <p:nvSpPr>
              <p:cNvPr id="7" name="文本框 6">
                <a:extLst>
                  <a:ext uri="{FF2B5EF4-FFF2-40B4-BE49-F238E27FC236}">
                    <a16:creationId xmlns:a16="http://schemas.microsoft.com/office/drawing/2014/main" id="{D022B21F-5512-B24D-BA5B-DB136A435127}"/>
                  </a:ext>
                </a:extLst>
              </p:cNvPr>
              <p:cNvSpPr txBox="1">
                <a:spLocks noRot="1" noChangeAspect="1" noMove="1" noResize="1" noEditPoints="1" noAdjustHandles="1" noChangeArrowheads="1" noChangeShapeType="1" noTextEdit="1"/>
              </p:cNvSpPr>
              <p:nvPr/>
            </p:nvSpPr>
            <p:spPr>
              <a:xfrm>
                <a:off x="456885" y="3516362"/>
                <a:ext cx="10886976" cy="2986459"/>
              </a:xfrm>
              <a:prstGeom prst="rect">
                <a:avLst/>
              </a:prstGeom>
              <a:blipFill>
                <a:blip r:embed="rId4"/>
                <a:stretch>
                  <a:fillRect l="-504" t="-1633" b="-18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27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计算机系统的定义</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7"/>
            <a:ext cx="5833872" cy="469444"/>
          </a:xfrm>
        </p:spPr>
        <p:txBody>
          <a:bodyPr/>
          <a:lstStyle/>
          <a:p>
            <a:r>
              <a:rPr lang="zh-CN" altLang="en-US" dirty="0"/>
              <a:t>计算机硬件</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a:t>
            </a:fld>
            <a:endParaRPr lang="zh-CN" altLang="en-US"/>
          </a:p>
        </p:txBody>
      </p:sp>
      <p:grpSp>
        <p:nvGrpSpPr>
          <p:cNvPr id="9" name="组合 8">
            <a:extLst>
              <a:ext uri="{FF2B5EF4-FFF2-40B4-BE49-F238E27FC236}">
                <a16:creationId xmlns:a16="http://schemas.microsoft.com/office/drawing/2014/main" id="{1EBDC0B1-F507-0D47-B1FF-B6DA0B29107D}"/>
              </a:ext>
            </a:extLst>
          </p:cNvPr>
          <p:cNvGrpSpPr/>
          <p:nvPr/>
        </p:nvGrpSpPr>
        <p:grpSpPr>
          <a:xfrm>
            <a:off x="764281" y="1706139"/>
            <a:ext cx="5172677" cy="4292362"/>
            <a:chOff x="2666306" y="266468"/>
            <a:chExt cx="6861136" cy="5660297"/>
          </a:xfrm>
        </p:grpSpPr>
        <p:sp>
          <p:nvSpPr>
            <p:cNvPr id="11" name="箭头: 左右 35">
              <a:extLst>
                <a:ext uri="{FF2B5EF4-FFF2-40B4-BE49-F238E27FC236}">
                  <a16:creationId xmlns:a16="http://schemas.microsoft.com/office/drawing/2014/main" id="{48958240-AD7B-C148-A61C-B4C6A731A314}"/>
                </a:ext>
              </a:extLst>
            </p:cNvPr>
            <p:cNvSpPr/>
            <p:nvPr/>
          </p:nvSpPr>
          <p:spPr>
            <a:xfrm>
              <a:off x="2666306" y="3531460"/>
              <a:ext cx="6835834" cy="312830"/>
            </a:xfrm>
            <a:prstGeom prst="leftRightArrow">
              <a:avLst>
                <a:gd name="adj1" fmla="val 49388"/>
                <a:gd name="adj2" fmla="val 58261"/>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13" name="矩形 12">
              <a:extLst>
                <a:ext uri="{FF2B5EF4-FFF2-40B4-BE49-F238E27FC236}">
                  <a16:creationId xmlns:a16="http://schemas.microsoft.com/office/drawing/2014/main" id="{43D29FDF-966A-9E4C-8179-154B2DEE14FB}"/>
                </a:ext>
              </a:extLst>
            </p:cNvPr>
            <p:cNvSpPr/>
            <p:nvPr/>
          </p:nvSpPr>
          <p:spPr>
            <a:xfrm>
              <a:off x="2666306" y="638876"/>
              <a:ext cx="3429694" cy="2508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white"/>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16" name="矩形 15">
              <a:extLst>
                <a:ext uri="{FF2B5EF4-FFF2-40B4-BE49-F238E27FC236}">
                  <a16:creationId xmlns:a16="http://schemas.microsoft.com/office/drawing/2014/main" id="{0B5430C4-94AA-6340-87E8-9F80F7790D61}"/>
                </a:ext>
              </a:extLst>
            </p:cNvPr>
            <p:cNvSpPr/>
            <p:nvPr/>
          </p:nvSpPr>
          <p:spPr>
            <a:xfrm>
              <a:off x="2857500" y="1428754"/>
              <a:ext cx="769619" cy="323846"/>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PC</a:t>
              </a: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2662688A-8F4B-D148-97C8-992DEF887C4B}"/>
                </a:ext>
              </a:extLst>
            </p:cNvPr>
            <p:cNvSpPr/>
            <p:nvPr/>
          </p:nvSpPr>
          <p:spPr>
            <a:xfrm>
              <a:off x="5143499" y="991191"/>
              <a:ext cx="681039" cy="1209084"/>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ALU</a:t>
              </a: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18" name="矩形 17">
              <a:extLst>
                <a:ext uri="{FF2B5EF4-FFF2-40B4-BE49-F238E27FC236}">
                  <a16:creationId xmlns:a16="http://schemas.microsoft.com/office/drawing/2014/main" id="{35C13ED5-26CD-664B-8617-FC95B4356768}"/>
                </a:ext>
              </a:extLst>
            </p:cNvPr>
            <p:cNvSpPr/>
            <p:nvPr/>
          </p:nvSpPr>
          <p:spPr>
            <a:xfrm>
              <a:off x="3052761" y="2538412"/>
              <a:ext cx="1509714" cy="423861"/>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总线接口</a:t>
              </a:r>
            </a:p>
          </p:txBody>
        </p:sp>
        <p:sp>
          <p:nvSpPr>
            <p:cNvPr id="19" name="矩形 18">
              <a:extLst>
                <a:ext uri="{FF2B5EF4-FFF2-40B4-BE49-F238E27FC236}">
                  <a16:creationId xmlns:a16="http://schemas.microsoft.com/office/drawing/2014/main" id="{C93B0B20-2EF3-7C4D-8EB3-18902B4865C2}"/>
                </a:ext>
              </a:extLst>
            </p:cNvPr>
            <p:cNvSpPr/>
            <p:nvPr/>
          </p:nvSpPr>
          <p:spPr>
            <a:xfrm>
              <a:off x="6757987" y="2500307"/>
              <a:ext cx="904876" cy="495299"/>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I/O</a:t>
              </a: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桥</a:t>
              </a:r>
            </a:p>
          </p:txBody>
        </p:sp>
        <p:sp>
          <p:nvSpPr>
            <p:cNvPr id="20" name="矩形 19">
              <a:extLst>
                <a:ext uri="{FF2B5EF4-FFF2-40B4-BE49-F238E27FC236}">
                  <a16:creationId xmlns:a16="http://schemas.microsoft.com/office/drawing/2014/main" id="{D92D7E5C-C787-084A-95AD-96CC255B5727}"/>
                </a:ext>
              </a:extLst>
            </p:cNvPr>
            <p:cNvSpPr/>
            <p:nvPr/>
          </p:nvSpPr>
          <p:spPr>
            <a:xfrm>
              <a:off x="8505826" y="2328853"/>
              <a:ext cx="838199" cy="852495"/>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主存储器</a:t>
              </a:r>
            </a:p>
          </p:txBody>
        </p:sp>
        <p:sp>
          <p:nvSpPr>
            <p:cNvPr id="21" name="矩形 20">
              <a:extLst>
                <a:ext uri="{FF2B5EF4-FFF2-40B4-BE49-F238E27FC236}">
                  <a16:creationId xmlns:a16="http://schemas.microsoft.com/office/drawing/2014/main" id="{B833B51A-4D4E-6643-8B9A-EDBFA5C3CE11}"/>
                </a:ext>
              </a:extLst>
            </p:cNvPr>
            <p:cNvSpPr/>
            <p:nvPr/>
          </p:nvSpPr>
          <p:spPr>
            <a:xfrm>
              <a:off x="8229602" y="3343266"/>
              <a:ext cx="161924" cy="585795"/>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22" name="矩形 21">
              <a:extLst>
                <a:ext uri="{FF2B5EF4-FFF2-40B4-BE49-F238E27FC236}">
                  <a16:creationId xmlns:a16="http://schemas.microsoft.com/office/drawing/2014/main" id="{217E44C1-D041-914E-8FE8-EE65A0F0B313}"/>
                </a:ext>
              </a:extLst>
            </p:cNvPr>
            <p:cNvSpPr/>
            <p:nvPr/>
          </p:nvSpPr>
          <p:spPr>
            <a:xfrm>
              <a:off x="8458202" y="3343266"/>
              <a:ext cx="161924" cy="585795"/>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23" name="矩形 22">
              <a:extLst>
                <a:ext uri="{FF2B5EF4-FFF2-40B4-BE49-F238E27FC236}">
                  <a16:creationId xmlns:a16="http://schemas.microsoft.com/office/drawing/2014/main" id="{CD7F3832-DA0F-AA4B-B88D-7FFA6BD9BCCE}"/>
                </a:ext>
              </a:extLst>
            </p:cNvPr>
            <p:cNvSpPr/>
            <p:nvPr/>
          </p:nvSpPr>
          <p:spPr>
            <a:xfrm>
              <a:off x="8716878" y="3340888"/>
              <a:ext cx="161924" cy="585795"/>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24" name="矩形 23">
              <a:extLst>
                <a:ext uri="{FF2B5EF4-FFF2-40B4-BE49-F238E27FC236}">
                  <a16:creationId xmlns:a16="http://schemas.microsoft.com/office/drawing/2014/main" id="{7831AEAA-D2B6-1348-8D2D-8F969A20E7B2}"/>
                </a:ext>
              </a:extLst>
            </p:cNvPr>
            <p:cNvSpPr/>
            <p:nvPr/>
          </p:nvSpPr>
          <p:spPr>
            <a:xfrm>
              <a:off x="3076574" y="4310308"/>
              <a:ext cx="1209675" cy="697577"/>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USB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控制器</a:t>
              </a:r>
            </a:p>
          </p:txBody>
        </p:sp>
        <p:sp>
          <p:nvSpPr>
            <p:cNvPr id="25" name="矩形 24">
              <a:extLst>
                <a:ext uri="{FF2B5EF4-FFF2-40B4-BE49-F238E27FC236}">
                  <a16:creationId xmlns:a16="http://schemas.microsoft.com/office/drawing/2014/main" id="{72BD72E8-9D2F-6B4C-9C65-084B49F275A8}"/>
                </a:ext>
              </a:extLst>
            </p:cNvPr>
            <p:cNvSpPr/>
            <p:nvPr/>
          </p:nvSpPr>
          <p:spPr>
            <a:xfrm>
              <a:off x="4938712" y="4310308"/>
              <a:ext cx="1209675" cy="697577"/>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图形</a:t>
              </a:r>
              <a:endPar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适配器</a:t>
              </a:r>
            </a:p>
          </p:txBody>
        </p:sp>
        <p:sp>
          <p:nvSpPr>
            <p:cNvPr id="26" name="矩形 25">
              <a:extLst>
                <a:ext uri="{FF2B5EF4-FFF2-40B4-BE49-F238E27FC236}">
                  <a16:creationId xmlns:a16="http://schemas.microsoft.com/office/drawing/2014/main" id="{DCB6DC4E-4E29-9046-9369-D5C594319329}"/>
                </a:ext>
              </a:extLst>
            </p:cNvPr>
            <p:cNvSpPr/>
            <p:nvPr/>
          </p:nvSpPr>
          <p:spPr>
            <a:xfrm>
              <a:off x="6962774" y="4319829"/>
              <a:ext cx="1209675" cy="688056"/>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磁盘</a:t>
              </a:r>
              <a:endPar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控制器</a:t>
              </a:r>
            </a:p>
          </p:txBody>
        </p:sp>
        <p:sp>
          <p:nvSpPr>
            <p:cNvPr id="27" name="圆柱形 22">
              <a:extLst>
                <a:ext uri="{FF2B5EF4-FFF2-40B4-BE49-F238E27FC236}">
                  <a16:creationId xmlns:a16="http://schemas.microsoft.com/office/drawing/2014/main" id="{24C134A9-F262-4944-B998-12264BA84B9F}"/>
                </a:ext>
              </a:extLst>
            </p:cNvPr>
            <p:cNvSpPr/>
            <p:nvPr/>
          </p:nvSpPr>
          <p:spPr>
            <a:xfrm>
              <a:off x="7133330" y="5480317"/>
              <a:ext cx="855465" cy="446448"/>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磁盘</a:t>
              </a:r>
            </a:p>
          </p:txBody>
        </p:sp>
        <p:grpSp>
          <p:nvGrpSpPr>
            <p:cNvPr id="28" name="组合 27">
              <a:extLst>
                <a:ext uri="{FF2B5EF4-FFF2-40B4-BE49-F238E27FC236}">
                  <a16:creationId xmlns:a16="http://schemas.microsoft.com/office/drawing/2014/main" id="{135B0118-BA96-784C-B056-1888E96FA90F}"/>
                </a:ext>
              </a:extLst>
            </p:cNvPr>
            <p:cNvGrpSpPr/>
            <p:nvPr/>
          </p:nvGrpSpPr>
          <p:grpSpPr>
            <a:xfrm>
              <a:off x="3781424" y="1119189"/>
              <a:ext cx="914401" cy="942973"/>
              <a:chOff x="3781424" y="1119189"/>
              <a:chExt cx="914401" cy="942973"/>
            </a:xfrm>
          </p:grpSpPr>
          <p:sp>
            <p:nvSpPr>
              <p:cNvPr id="53" name="矩形 52">
                <a:extLst>
                  <a:ext uri="{FF2B5EF4-FFF2-40B4-BE49-F238E27FC236}">
                    <a16:creationId xmlns:a16="http://schemas.microsoft.com/office/drawing/2014/main" id="{7F75ADDB-ADA2-2E45-8788-EA53A16E8AFD}"/>
                  </a:ext>
                </a:extLst>
              </p:cNvPr>
              <p:cNvSpPr/>
              <p:nvPr/>
            </p:nvSpPr>
            <p:spPr>
              <a:xfrm>
                <a:off x="3783330" y="1119189"/>
                <a:ext cx="912495" cy="942973"/>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54" name="矩形 53">
                <a:extLst>
                  <a:ext uri="{FF2B5EF4-FFF2-40B4-BE49-F238E27FC236}">
                    <a16:creationId xmlns:a16="http://schemas.microsoft.com/office/drawing/2014/main" id="{69B36150-9517-9E47-99B4-2448870ED941}"/>
                  </a:ext>
                </a:extLst>
              </p:cNvPr>
              <p:cNvSpPr/>
              <p:nvPr/>
            </p:nvSpPr>
            <p:spPr>
              <a:xfrm>
                <a:off x="3781425" y="1295400"/>
                <a:ext cx="912495" cy="2025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white"/>
                  </a:solidFill>
                  <a:effectLst/>
                  <a:uLnTx/>
                  <a:uFillTx/>
                  <a:latin typeface="Times New Roman" panose="02020603050405020304" pitchFamily="18" charset="0"/>
                  <a:ea typeface="黑体" panose="02010609060101010101" pitchFamily="49" charset="-122"/>
                  <a:cs typeface="+mn-cs"/>
                </a:endParaRPr>
              </a:p>
            </p:txBody>
          </p:sp>
          <p:sp>
            <p:nvSpPr>
              <p:cNvPr id="55" name="矩形 54">
                <a:extLst>
                  <a:ext uri="{FF2B5EF4-FFF2-40B4-BE49-F238E27FC236}">
                    <a16:creationId xmlns:a16="http://schemas.microsoft.com/office/drawing/2014/main" id="{47718597-D518-8740-8A1F-6379B51D3E8E}"/>
                  </a:ext>
                </a:extLst>
              </p:cNvPr>
              <p:cNvSpPr/>
              <p:nvPr/>
            </p:nvSpPr>
            <p:spPr>
              <a:xfrm>
                <a:off x="3781425" y="1497932"/>
                <a:ext cx="912495" cy="2025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white"/>
                  </a:solidFill>
                  <a:effectLst/>
                  <a:uLnTx/>
                  <a:uFillTx/>
                  <a:latin typeface="Times New Roman" panose="02020603050405020304" pitchFamily="18" charset="0"/>
                  <a:ea typeface="黑体" panose="02010609060101010101" pitchFamily="49" charset="-122"/>
                  <a:cs typeface="+mn-cs"/>
                </a:endParaRPr>
              </a:p>
            </p:txBody>
          </p:sp>
          <p:sp>
            <p:nvSpPr>
              <p:cNvPr id="56" name="矩形 55">
                <a:extLst>
                  <a:ext uri="{FF2B5EF4-FFF2-40B4-BE49-F238E27FC236}">
                    <a16:creationId xmlns:a16="http://schemas.microsoft.com/office/drawing/2014/main" id="{9A1B066F-A76A-9C4A-8953-CD3696B81995}"/>
                  </a:ext>
                </a:extLst>
              </p:cNvPr>
              <p:cNvSpPr/>
              <p:nvPr/>
            </p:nvSpPr>
            <p:spPr>
              <a:xfrm>
                <a:off x="3781424" y="1698496"/>
                <a:ext cx="912495" cy="2025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white"/>
                  </a:solidFill>
                  <a:effectLst/>
                  <a:uLnTx/>
                  <a:uFillTx/>
                  <a:latin typeface="Times New Roman" panose="02020603050405020304" pitchFamily="18" charset="0"/>
                  <a:ea typeface="黑体" panose="02010609060101010101" pitchFamily="49" charset="-122"/>
                  <a:cs typeface="+mn-cs"/>
                </a:endParaRPr>
              </a:p>
            </p:txBody>
          </p:sp>
        </p:grpSp>
        <p:sp>
          <p:nvSpPr>
            <p:cNvPr id="29" name="箭头: 右 30">
              <a:extLst>
                <a:ext uri="{FF2B5EF4-FFF2-40B4-BE49-F238E27FC236}">
                  <a16:creationId xmlns:a16="http://schemas.microsoft.com/office/drawing/2014/main" id="{CBD22431-BA52-FB48-9695-F3490285819F}"/>
                </a:ext>
              </a:extLst>
            </p:cNvPr>
            <p:cNvSpPr/>
            <p:nvPr/>
          </p:nvSpPr>
          <p:spPr>
            <a:xfrm flipH="1">
              <a:off x="4693918" y="1716748"/>
              <a:ext cx="447675" cy="264186"/>
            </a:xfrm>
            <a:prstGeom prst="rightArrow">
              <a:avLst>
                <a:gd name="adj1" fmla="val 50000"/>
                <a:gd name="adj2" fmla="val 53273"/>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0" name="箭头: 右 29">
              <a:extLst>
                <a:ext uri="{FF2B5EF4-FFF2-40B4-BE49-F238E27FC236}">
                  <a16:creationId xmlns:a16="http://schemas.microsoft.com/office/drawing/2014/main" id="{552E380F-B1D0-FD4E-A95E-8DA65F220517}"/>
                </a:ext>
              </a:extLst>
            </p:cNvPr>
            <p:cNvSpPr/>
            <p:nvPr/>
          </p:nvSpPr>
          <p:spPr>
            <a:xfrm>
              <a:off x="4693919" y="1273176"/>
              <a:ext cx="447675" cy="264186"/>
            </a:xfrm>
            <a:prstGeom prst="rightArrow">
              <a:avLst>
                <a:gd name="adj1" fmla="val 50000"/>
                <a:gd name="adj2" fmla="val 53273"/>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1" name="箭头: 上下 31">
              <a:extLst>
                <a:ext uri="{FF2B5EF4-FFF2-40B4-BE49-F238E27FC236}">
                  <a16:creationId xmlns:a16="http://schemas.microsoft.com/office/drawing/2014/main" id="{1ABDE14C-F9A7-1646-BC8E-76D54C5B88C6}"/>
                </a:ext>
              </a:extLst>
            </p:cNvPr>
            <p:cNvSpPr/>
            <p:nvPr/>
          </p:nvSpPr>
          <p:spPr>
            <a:xfrm>
              <a:off x="3914775" y="2114550"/>
              <a:ext cx="174625" cy="423861"/>
            </a:xfrm>
            <a:prstGeom prst="upDownArrow">
              <a:avLst>
                <a:gd name="adj1" fmla="val 51336"/>
                <a:gd name="adj2" fmla="val 66994"/>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2" name="箭头: 左右 33">
              <a:extLst>
                <a:ext uri="{FF2B5EF4-FFF2-40B4-BE49-F238E27FC236}">
                  <a16:creationId xmlns:a16="http://schemas.microsoft.com/office/drawing/2014/main" id="{556180CB-328A-184A-8D46-B4FE8CCC6C9F}"/>
                </a:ext>
              </a:extLst>
            </p:cNvPr>
            <p:cNvSpPr/>
            <p:nvPr/>
          </p:nvSpPr>
          <p:spPr>
            <a:xfrm>
              <a:off x="4581525" y="2616069"/>
              <a:ext cx="2163762" cy="312830"/>
            </a:xfrm>
            <a:prstGeom prst="leftRightArrow">
              <a:avLst>
                <a:gd name="adj1" fmla="val 49388"/>
                <a:gd name="adj2" fmla="val 58261"/>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3" name="箭头: 左右 34">
              <a:extLst>
                <a:ext uri="{FF2B5EF4-FFF2-40B4-BE49-F238E27FC236}">
                  <a16:creationId xmlns:a16="http://schemas.microsoft.com/office/drawing/2014/main" id="{BC8A3C71-706C-C846-B2B6-B5F3F079C79C}"/>
                </a:ext>
              </a:extLst>
            </p:cNvPr>
            <p:cNvSpPr/>
            <p:nvPr/>
          </p:nvSpPr>
          <p:spPr>
            <a:xfrm>
              <a:off x="7675563" y="2591541"/>
              <a:ext cx="830263" cy="312830"/>
            </a:xfrm>
            <a:prstGeom prst="leftRightArrow">
              <a:avLst>
                <a:gd name="adj1" fmla="val 49388"/>
                <a:gd name="adj2" fmla="val 58261"/>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4" name="箭头: 上 36">
              <a:extLst>
                <a:ext uri="{FF2B5EF4-FFF2-40B4-BE49-F238E27FC236}">
                  <a16:creationId xmlns:a16="http://schemas.microsoft.com/office/drawing/2014/main" id="{B9852F29-DC50-F948-8EE8-F20D4D56FEEC}"/>
                </a:ext>
              </a:extLst>
            </p:cNvPr>
            <p:cNvSpPr/>
            <p:nvPr/>
          </p:nvSpPr>
          <p:spPr>
            <a:xfrm>
              <a:off x="7084219" y="3028950"/>
              <a:ext cx="259556" cy="585795"/>
            </a:xfrm>
            <a:prstGeom prst="upArrow">
              <a:avLst>
                <a:gd name="adj1" fmla="val 53669"/>
                <a:gd name="adj2" fmla="val 53188"/>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5" name="箭头: 上 37">
              <a:extLst>
                <a:ext uri="{FF2B5EF4-FFF2-40B4-BE49-F238E27FC236}">
                  <a16:creationId xmlns:a16="http://schemas.microsoft.com/office/drawing/2014/main" id="{322F551D-8A49-9043-9AAE-8F3FA12E3233}"/>
                </a:ext>
              </a:extLst>
            </p:cNvPr>
            <p:cNvSpPr/>
            <p:nvPr/>
          </p:nvSpPr>
          <p:spPr>
            <a:xfrm flipV="1">
              <a:off x="7419976" y="3724510"/>
              <a:ext cx="282176" cy="585795"/>
            </a:xfrm>
            <a:prstGeom prst="upArrow">
              <a:avLst>
                <a:gd name="adj1" fmla="val 53669"/>
                <a:gd name="adj2" fmla="val 52344"/>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6" name="箭头: 上 38">
              <a:extLst>
                <a:ext uri="{FF2B5EF4-FFF2-40B4-BE49-F238E27FC236}">
                  <a16:creationId xmlns:a16="http://schemas.microsoft.com/office/drawing/2014/main" id="{5B445304-9598-8847-9617-DC06A9E6C8C5}"/>
                </a:ext>
              </a:extLst>
            </p:cNvPr>
            <p:cNvSpPr/>
            <p:nvPr/>
          </p:nvSpPr>
          <p:spPr>
            <a:xfrm flipV="1">
              <a:off x="5393135" y="3719470"/>
              <a:ext cx="282176" cy="585795"/>
            </a:xfrm>
            <a:prstGeom prst="upArrow">
              <a:avLst>
                <a:gd name="adj1" fmla="val 53669"/>
                <a:gd name="adj2" fmla="val 52344"/>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7" name="箭头: 上 39">
              <a:extLst>
                <a:ext uri="{FF2B5EF4-FFF2-40B4-BE49-F238E27FC236}">
                  <a16:creationId xmlns:a16="http://schemas.microsoft.com/office/drawing/2014/main" id="{BA5F117B-26EE-8B4E-A166-3AD2C7855FFE}"/>
                </a:ext>
              </a:extLst>
            </p:cNvPr>
            <p:cNvSpPr/>
            <p:nvPr/>
          </p:nvSpPr>
          <p:spPr>
            <a:xfrm flipV="1">
              <a:off x="3554809" y="3719470"/>
              <a:ext cx="282176" cy="585795"/>
            </a:xfrm>
            <a:prstGeom prst="upArrow">
              <a:avLst>
                <a:gd name="adj1" fmla="val 53669"/>
                <a:gd name="adj2" fmla="val 52344"/>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8" name="文本框 37">
              <a:extLst>
                <a:ext uri="{FF2B5EF4-FFF2-40B4-BE49-F238E27FC236}">
                  <a16:creationId xmlns:a16="http://schemas.microsoft.com/office/drawing/2014/main" id="{4CECD06B-744D-DE42-899C-5FA7E79C96AC}"/>
                </a:ext>
              </a:extLst>
            </p:cNvPr>
            <p:cNvSpPr txBox="1"/>
            <p:nvPr/>
          </p:nvSpPr>
          <p:spPr>
            <a:xfrm>
              <a:off x="2713671" y="266468"/>
              <a:ext cx="912859"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CPU</a:t>
              </a: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39" name="文本框 38">
              <a:extLst>
                <a:ext uri="{FF2B5EF4-FFF2-40B4-BE49-F238E27FC236}">
                  <a16:creationId xmlns:a16="http://schemas.microsoft.com/office/drawing/2014/main" id="{450BF8F3-2503-7D43-9ED5-47D78D63345E}"/>
                </a:ext>
              </a:extLst>
            </p:cNvPr>
            <p:cNvSpPr txBox="1"/>
            <p:nvPr/>
          </p:nvSpPr>
          <p:spPr>
            <a:xfrm>
              <a:off x="6078298" y="1828842"/>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系统总线</a:t>
              </a:r>
            </a:p>
          </p:txBody>
        </p:sp>
        <p:sp>
          <p:nvSpPr>
            <p:cNvPr id="40" name="文本框 39">
              <a:extLst>
                <a:ext uri="{FF2B5EF4-FFF2-40B4-BE49-F238E27FC236}">
                  <a16:creationId xmlns:a16="http://schemas.microsoft.com/office/drawing/2014/main" id="{88F0D96C-4713-3B4C-B2F4-33B31EF029C6}"/>
                </a:ext>
              </a:extLst>
            </p:cNvPr>
            <p:cNvSpPr txBox="1"/>
            <p:nvPr/>
          </p:nvSpPr>
          <p:spPr>
            <a:xfrm>
              <a:off x="7232527" y="1812365"/>
              <a:ext cx="1740147"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存储器总线</a:t>
              </a:r>
            </a:p>
          </p:txBody>
        </p:sp>
        <p:sp>
          <p:nvSpPr>
            <p:cNvPr id="41" name="文本框 40">
              <a:extLst>
                <a:ext uri="{FF2B5EF4-FFF2-40B4-BE49-F238E27FC236}">
                  <a16:creationId xmlns:a16="http://schemas.microsoft.com/office/drawing/2014/main" id="{28763F70-C69E-0944-B85E-87DC67CF6A5E}"/>
                </a:ext>
              </a:extLst>
            </p:cNvPr>
            <p:cNvSpPr txBox="1"/>
            <p:nvPr/>
          </p:nvSpPr>
          <p:spPr>
            <a:xfrm>
              <a:off x="6097348" y="3742019"/>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I/O</a:t>
              </a: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总线</a:t>
              </a:r>
            </a:p>
          </p:txBody>
        </p:sp>
        <p:sp>
          <p:nvSpPr>
            <p:cNvPr id="42" name="文本框 41">
              <a:extLst>
                <a:ext uri="{FF2B5EF4-FFF2-40B4-BE49-F238E27FC236}">
                  <a16:creationId xmlns:a16="http://schemas.microsoft.com/office/drawing/2014/main" id="{662E9AC8-DAEE-F340-9C4C-C2CA9F8A4107}"/>
                </a:ext>
              </a:extLst>
            </p:cNvPr>
            <p:cNvSpPr txBox="1"/>
            <p:nvPr/>
          </p:nvSpPr>
          <p:spPr>
            <a:xfrm>
              <a:off x="8136314" y="3993989"/>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扩展槽</a:t>
              </a:r>
            </a:p>
          </p:txBody>
        </p:sp>
        <p:sp>
          <p:nvSpPr>
            <p:cNvPr id="43" name="文本框 42">
              <a:extLst>
                <a:ext uri="{FF2B5EF4-FFF2-40B4-BE49-F238E27FC236}">
                  <a16:creationId xmlns:a16="http://schemas.microsoft.com/office/drawing/2014/main" id="{4107922A-DC9A-8A45-A3EF-0ED0051AD1EE}"/>
                </a:ext>
              </a:extLst>
            </p:cNvPr>
            <p:cNvSpPr txBox="1"/>
            <p:nvPr/>
          </p:nvSpPr>
          <p:spPr>
            <a:xfrm>
              <a:off x="5011960" y="5311643"/>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显示器</a:t>
              </a:r>
            </a:p>
          </p:txBody>
        </p:sp>
        <p:sp>
          <p:nvSpPr>
            <p:cNvPr id="44" name="文本框 43">
              <a:extLst>
                <a:ext uri="{FF2B5EF4-FFF2-40B4-BE49-F238E27FC236}">
                  <a16:creationId xmlns:a16="http://schemas.microsoft.com/office/drawing/2014/main" id="{47B3C9B7-9808-704B-8469-1D72761D76E8}"/>
                </a:ext>
              </a:extLst>
            </p:cNvPr>
            <p:cNvSpPr txBox="1"/>
            <p:nvPr/>
          </p:nvSpPr>
          <p:spPr>
            <a:xfrm>
              <a:off x="3670043" y="5326489"/>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键盘</a:t>
              </a:r>
            </a:p>
          </p:txBody>
        </p:sp>
        <p:sp>
          <p:nvSpPr>
            <p:cNvPr id="45" name="文本框 44">
              <a:extLst>
                <a:ext uri="{FF2B5EF4-FFF2-40B4-BE49-F238E27FC236}">
                  <a16:creationId xmlns:a16="http://schemas.microsoft.com/office/drawing/2014/main" id="{466274B5-47F0-0B42-B457-952088AA2927}"/>
                </a:ext>
              </a:extLst>
            </p:cNvPr>
            <p:cNvSpPr txBox="1"/>
            <p:nvPr/>
          </p:nvSpPr>
          <p:spPr>
            <a:xfrm>
              <a:off x="2931557" y="5330385"/>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鼠标</a:t>
              </a:r>
            </a:p>
          </p:txBody>
        </p:sp>
        <p:sp>
          <p:nvSpPr>
            <p:cNvPr id="46" name="文本框 45">
              <a:extLst>
                <a:ext uri="{FF2B5EF4-FFF2-40B4-BE49-F238E27FC236}">
                  <a16:creationId xmlns:a16="http://schemas.microsoft.com/office/drawing/2014/main" id="{86BA6638-FC74-FD4D-8326-DD955EAB54F4}"/>
                </a:ext>
              </a:extLst>
            </p:cNvPr>
            <p:cNvSpPr txBox="1"/>
            <p:nvPr/>
          </p:nvSpPr>
          <p:spPr>
            <a:xfrm>
              <a:off x="2666306" y="656638"/>
              <a:ext cx="3158232" cy="4464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寄存器组</a:t>
              </a:r>
            </a:p>
          </p:txBody>
        </p:sp>
        <p:cxnSp>
          <p:nvCxnSpPr>
            <p:cNvPr id="47" name="直接箭头连接符 50">
              <a:extLst>
                <a:ext uri="{FF2B5EF4-FFF2-40B4-BE49-F238E27FC236}">
                  <a16:creationId xmlns:a16="http://schemas.microsoft.com/office/drawing/2014/main" id="{474F92DB-5A5E-6845-A773-6DB1BAC88136}"/>
                </a:ext>
              </a:extLst>
            </p:cNvPr>
            <p:cNvCxnSpPr/>
            <p:nvPr/>
          </p:nvCxnSpPr>
          <p:spPr>
            <a:xfrm flipV="1">
              <a:off x="3242309" y="5004333"/>
              <a:ext cx="0" cy="32605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52">
              <a:extLst>
                <a:ext uri="{FF2B5EF4-FFF2-40B4-BE49-F238E27FC236}">
                  <a16:creationId xmlns:a16="http://schemas.microsoft.com/office/drawing/2014/main" id="{BB516723-6BA4-6F46-A4FF-F4BE0DD63140}"/>
                </a:ext>
              </a:extLst>
            </p:cNvPr>
            <p:cNvCxnSpPr/>
            <p:nvPr/>
          </p:nvCxnSpPr>
          <p:spPr>
            <a:xfrm flipV="1">
              <a:off x="4089400" y="5004333"/>
              <a:ext cx="0" cy="32605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54">
              <a:extLst>
                <a:ext uri="{FF2B5EF4-FFF2-40B4-BE49-F238E27FC236}">
                  <a16:creationId xmlns:a16="http://schemas.microsoft.com/office/drawing/2014/main" id="{D53BD2DD-3E40-FE4E-AA79-42C01889D287}"/>
                </a:ext>
              </a:extLst>
            </p:cNvPr>
            <p:cNvCxnSpPr>
              <a:cxnSpLocks/>
            </p:cNvCxnSpPr>
            <p:nvPr/>
          </p:nvCxnSpPr>
          <p:spPr>
            <a:xfrm>
              <a:off x="5551973" y="5007884"/>
              <a:ext cx="0" cy="318605"/>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56">
              <a:extLst>
                <a:ext uri="{FF2B5EF4-FFF2-40B4-BE49-F238E27FC236}">
                  <a16:creationId xmlns:a16="http://schemas.microsoft.com/office/drawing/2014/main" id="{FD2E8F47-70D7-E74B-B594-9D4626EC7447}"/>
                </a:ext>
              </a:extLst>
            </p:cNvPr>
            <p:cNvCxnSpPr/>
            <p:nvPr/>
          </p:nvCxnSpPr>
          <p:spPr>
            <a:xfrm flipH="1">
              <a:off x="6287160" y="2190704"/>
              <a:ext cx="235870" cy="4723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8">
              <a:extLst>
                <a:ext uri="{FF2B5EF4-FFF2-40B4-BE49-F238E27FC236}">
                  <a16:creationId xmlns:a16="http://schemas.microsoft.com/office/drawing/2014/main" id="{508F9B99-EE20-734A-BC5A-E1E0CEEF19D3}"/>
                </a:ext>
              </a:extLst>
            </p:cNvPr>
            <p:cNvCxnSpPr>
              <a:cxnSpLocks/>
              <a:stCxn id="40" idx="2"/>
            </p:cNvCxnSpPr>
            <p:nvPr/>
          </p:nvCxnSpPr>
          <p:spPr>
            <a:xfrm flipH="1">
              <a:off x="8086051" y="2258813"/>
              <a:ext cx="16550" cy="42460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60">
              <a:extLst>
                <a:ext uri="{FF2B5EF4-FFF2-40B4-BE49-F238E27FC236}">
                  <a16:creationId xmlns:a16="http://schemas.microsoft.com/office/drawing/2014/main" id="{FFB0B942-FB29-AD49-B65C-519191B39C79}"/>
                </a:ext>
              </a:extLst>
            </p:cNvPr>
            <p:cNvCxnSpPr>
              <a:cxnSpLocks/>
              <a:stCxn id="26" idx="2"/>
              <a:endCxn id="27" idx="1"/>
            </p:cNvCxnSpPr>
            <p:nvPr/>
          </p:nvCxnSpPr>
          <p:spPr>
            <a:xfrm flipH="1">
              <a:off x="7561063" y="5007884"/>
              <a:ext cx="6549" cy="472433"/>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57" name="Rectangle 7">
            <a:extLst>
              <a:ext uri="{FF2B5EF4-FFF2-40B4-BE49-F238E27FC236}">
                <a16:creationId xmlns:a16="http://schemas.microsoft.com/office/drawing/2014/main" id="{9C00E4A9-8B60-634A-BEDD-F3430BEBB175}"/>
              </a:ext>
            </a:extLst>
          </p:cNvPr>
          <p:cNvSpPr>
            <a:spLocks noChangeArrowheads="1"/>
          </p:cNvSpPr>
          <p:nvPr/>
        </p:nvSpPr>
        <p:spPr bwMode="auto">
          <a:xfrm>
            <a:off x="1321675" y="6299187"/>
            <a:ext cx="34517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一个典型</a:t>
            </a:r>
            <a:r>
              <a:rPr kumimoji="0" lang="zh-CN" altLang="en-US"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计算机系统</a:t>
            </a:r>
            <a:r>
              <a:rPr kumimoji="0" lang="zh-CN" altLang="en-US"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的硬件组成</a:t>
            </a:r>
            <a:r>
              <a:rPr kumimoji="0" lang="zh-CN" altLang="en-US"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 </a:t>
            </a:r>
          </a:p>
        </p:txBody>
      </p:sp>
      <p:sp>
        <p:nvSpPr>
          <p:cNvPr id="59" name="矩形 58">
            <a:extLst>
              <a:ext uri="{FF2B5EF4-FFF2-40B4-BE49-F238E27FC236}">
                <a16:creationId xmlns:a16="http://schemas.microsoft.com/office/drawing/2014/main" id="{1831803B-EECF-7E48-88C7-A950CEA82F2F}"/>
              </a:ext>
            </a:extLst>
          </p:cNvPr>
          <p:cNvSpPr/>
          <p:nvPr/>
        </p:nvSpPr>
        <p:spPr>
          <a:xfrm>
            <a:off x="6255043" y="1866343"/>
            <a:ext cx="3616499" cy="175022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en-US" altLang="zh-CN" sz="2400" dirty="0">
                <a:solidFill>
                  <a:schemeClr val="tx2"/>
                </a:solidFill>
                <a:latin typeface="Times New Roman" panose="02020603050405020304" pitchFamily="18" charset="0"/>
                <a:cs typeface="Times New Roman" panose="02020603050405020304" pitchFamily="18" charset="0"/>
              </a:rPr>
              <a:t>CPU</a:t>
            </a:r>
            <a:r>
              <a:rPr lang="zh-CN" altLang="en-US" sz="2400" dirty="0">
                <a:solidFill>
                  <a:schemeClr val="tx2"/>
                </a:solidFill>
                <a:latin typeface="Times New Roman" panose="02020603050405020304" pitchFamily="18" charset="0"/>
                <a:cs typeface="Times New Roman" panose="02020603050405020304" pitchFamily="18" charset="0"/>
              </a:rPr>
              <a:t>（中央处理器）</a:t>
            </a:r>
            <a:endParaRPr lang="en-US" altLang="zh-CN" sz="24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zh-CN" sz="2400" dirty="0"/>
              <a:t>主存储器 </a:t>
            </a:r>
            <a:endParaRPr lang="en-US" altLang="zh-CN" sz="24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400" dirty="0">
                <a:solidFill>
                  <a:schemeClr val="tx2"/>
                </a:solidFill>
                <a:latin typeface="Times New Roman" panose="02020603050405020304" pitchFamily="18" charset="0"/>
                <a:cs typeface="Times New Roman" panose="02020603050405020304" pitchFamily="18" charset="0"/>
              </a:rPr>
              <a:t>外部设备</a:t>
            </a:r>
            <a:endParaRPr lang="en-US" altLang="zh-CN" sz="24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400" dirty="0">
                <a:solidFill>
                  <a:schemeClr val="tx2"/>
                </a:solidFill>
                <a:latin typeface="Times New Roman" panose="02020603050405020304" pitchFamily="18" charset="0"/>
                <a:cs typeface="Times New Roman" panose="02020603050405020304" pitchFamily="18" charset="0"/>
              </a:rPr>
              <a:t>总线</a:t>
            </a:r>
          </a:p>
        </p:txBody>
      </p:sp>
    </p:spTree>
    <p:extLst>
      <p:ext uri="{BB962C8B-B14F-4D97-AF65-F5344CB8AC3E}">
        <p14:creationId xmlns:p14="http://schemas.microsoft.com/office/powerpoint/2010/main" val="1866539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40</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C00000"/>
                </a:solidFill>
              </a:rPr>
              <a:t>例</a:t>
            </a:r>
            <a:r>
              <a:rPr lang="en-US" altLang="zh-CN" dirty="0">
                <a:solidFill>
                  <a:srgbClr val="C00000"/>
                </a:solidFill>
              </a:rPr>
              <a:t>1.2</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5625899"/>
              </a:xfrm>
              <a:prstGeom prst="rect">
                <a:avLst/>
              </a:prstGeom>
            </p:spPr>
            <p:txBody>
              <a:bodyPr wrap="square">
                <a:spAutoFit/>
              </a:bodyPr>
              <a:lstStyle/>
              <a:p>
                <a:r>
                  <a:rPr lang="en-US" altLang="zh-CN" dirty="0"/>
                  <a:t>(2) </a:t>
                </a:r>
                <a:r>
                  <a:rPr lang="zh-CN" altLang="zh-CN" dirty="0"/>
                  <a:t>计算</a:t>
                </a:r>
                <a:r>
                  <a:rPr lang="en-US" altLang="zh-CN" dirty="0"/>
                  <a:t>CPI</a:t>
                </a:r>
                <a:r>
                  <a:rPr lang="zh-CN" altLang="zh-CN" dirty="0"/>
                  <a:t>公式如下：</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en-US" altLang="zh-CN" i="1">
                              <a:latin typeface="Cambria Math" panose="02040503050406030204" pitchFamily="18" charset="0"/>
                            </a:rPr>
                            <m:t>1</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程序的总时钟周期数</m:t>
                              </m:r>
                            </m:e>
                            <m:sub>
                              <m:r>
                                <a:rPr lang="en-US" altLang="zh-CN" i="1">
                                  <a:latin typeface="Cambria Math" panose="02040503050406030204" pitchFamily="18" charset="0"/>
                                </a:rPr>
                                <m:t>1</m:t>
                              </m:r>
                            </m:sub>
                          </m:sSub>
                        </m:num>
                        <m:den>
                          <m:r>
                            <a:rPr lang="zh-CN" altLang="zh-CN">
                              <a:latin typeface="Cambria Math" panose="02040503050406030204" pitchFamily="18" charset="0"/>
                            </a:rPr>
                            <m:t>程序的总指令条数</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2.6×</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num>
                        <m:den>
                          <m:r>
                            <a:rPr lang="en-US" altLang="zh-CN">
                              <a:latin typeface="Cambria Math" panose="02040503050406030204" pitchFamily="18" charset="0"/>
                            </a:rPr>
                            <m:t>1.0×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den>
                      </m:f>
                      <m:r>
                        <a:rPr lang="en-US" altLang="zh-CN" i="1">
                          <a:latin typeface="Cambria Math" panose="02040503050406030204" pitchFamily="18" charset="0"/>
                        </a:rPr>
                        <m:t>=2.6</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en-US" altLang="zh-CN" i="1">
                              <a:latin typeface="Cambria Math" panose="02040503050406030204" pitchFamily="18" charset="0"/>
                            </a:rPr>
                            <m:t>2</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程序的总时钟周期数</m:t>
                              </m:r>
                            </m:e>
                            <m:sub>
                              <m:r>
                                <a:rPr lang="en-US" altLang="zh-CN" i="1">
                                  <a:latin typeface="Cambria Math" panose="02040503050406030204" pitchFamily="18" charset="0"/>
                                </a:rPr>
                                <m:t>2</m:t>
                              </m:r>
                            </m:sub>
                          </m:sSub>
                        </m:num>
                        <m:den>
                          <m:r>
                            <a:rPr lang="zh-CN" altLang="zh-CN">
                              <a:latin typeface="Cambria Math" panose="02040503050406030204" pitchFamily="18" charset="0"/>
                            </a:rPr>
                            <m:t>程序的总指令条数</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2.0×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num>
                        <m:den>
                          <m:r>
                            <a:rPr lang="en-US" altLang="zh-CN">
                              <a:latin typeface="Cambria Math" panose="02040503050406030204" pitchFamily="18" charset="0"/>
                            </a:rPr>
                            <m:t>1.0×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den>
                      </m:f>
                      <m:r>
                        <a:rPr lang="en-US" altLang="zh-CN" i="1">
                          <a:latin typeface="Cambria Math" panose="02040503050406030204" pitchFamily="18" charset="0"/>
                        </a:rPr>
                        <m:t>=2</m:t>
                      </m:r>
                    </m:oMath>
                  </m:oMathPara>
                </a14:m>
                <a:endParaRPr lang="zh-CN" altLang="zh-CN" dirty="0"/>
              </a:p>
              <a:p>
                <a:r>
                  <a:rPr lang="zh-CN" altLang="zh-CN" dirty="0"/>
                  <a:t>即给定程序执行时两个处理器的整体</a:t>
                </a:r>
                <a:r>
                  <a:rPr lang="en-US" altLang="zh-CN" dirty="0"/>
                  <a:t>CPI</a:t>
                </a:r>
                <a:r>
                  <a:rPr lang="zh-CN" altLang="zh-CN" dirty="0"/>
                  <a:t>分别为</a:t>
                </a:r>
                <a14:m>
                  <m:oMath xmlns:m="http://schemas.openxmlformats.org/officeDocument/2006/math">
                    <m:r>
                      <a:rPr lang="en-US" altLang="zh-CN">
                        <a:latin typeface="Cambria Math" panose="02040503050406030204" pitchFamily="18" charset="0"/>
                      </a:rPr>
                      <m:t>2.6</m:t>
                    </m:r>
                  </m:oMath>
                </a14:m>
                <a:r>
                  <a:rPr lang="zh-CN" altLang="zh-CN" dirty="0"/>
                  <a:t>、</a:t>
                </a:r>
                <a14:m>
                  <m:oMath xmlns:m="http://schemas.openxmlformats.org/officeDocument/2006/math">
                    <m:r>
                      <a:rPr lang="en-US" altLang="zh-CN">
                        <a:latin typeface="Cambria Math" panose="02040503050406030204" pitchFamily="18" charset="0"/>
                      </a:rPr>
                      <m:t>2.0</m:t>
                    </m:r>
                  </m:oMath>
                </a14:m>
                <a:r>
                  <a:rPr lang="zh-CN" altLang="zh-CN" dirty="0"/>
                  <a:t>。</a:t>
                </a:r>
              </a:p>
              <a:p>
                <a:endParaRPr lang="en-US" altLang="zh-CN" dirty="0"/>
              </a:p>
              <a:p>
                <a:r>
                  <a:rPr lang="en-US" altLang="zh-CN" dirty="0"/>
                  <a:t>(3) </a:t>
                </a:r>
                <a:r>
                  <a:rPr lang="zh-CN" altLang="zh-CN" dirty="0"/>
                  <a:t>计算</a:t>
                </a:r>
                <a:r>
                  <a:rPr lang="en-US" altLang="zh-CN" dirty="0"/>
                  <a:t>CPU</a:t>
                </a:r>
                <a:r>
                  <a:rPr lang="zh-CN" altLang="zh-CN" dirty="0"/>
                  <a:t>执行时间公式如下：</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程序的</m:t>
                          </m:r>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a:rPr lang="en-US" altLang="zh-CN" i="1">
                              <a:latin typeface="Cambria Math" panose="02040503050406030204" pitchFamily="18" charset="0"/>
                            </a:rPr>
                            <m:t>1</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程序的指令数</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en-US" altLang="zh-CN" i="1">
                                  <a:latin typeface="Cambria Math" panose="02040503050406030204" pitchFamily="18" charset="0"/>
                                </a:rPr>
                                <m:t>1</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时钟频率</m:t>
                              </m:r>
                            </m:e>
                            <m:sub>
                              <m:r>
                                <a:rPr lang="en-US" altLang="zh-CN" i="1">
                                  <a:latin typeface="Cambria Math" panose="02040503050406030204" pitchFamily="18" charset="0"/>
                                </a:rPr>
                                <m:t>1</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                                                                   =</m:t>
                      </m:r>
                      <m:f>
                        <m:fPr>
                          <m:ctrlPr>
                            <a:rPr lang="zh-CN" altLang="zh-CN" i="1">
                              <a:latin typeface="Cambria Math" panose="02040503050406030204" pitchFamily="18" charset="0"/>
                            </a:rPr>
                          </m:ctrlPr>
                        </m:fPr>
                        <m:num>
                          <m:r>
                            <a:rPr lang="en-US" altLang="zh-CN">
                              <a:latin typeface="Cambria Math" panose="02040503050406030204" pitchFamily="18" charset="0"/>
                            </a:rPr>
                            <m:t>2.6×</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r>
                            <a:rPr lang="zh-CN" altLang="zh-CN">
                              <a:latin typeface="Cambria Math" panose="02040503050406030204" pitchFamily="18" charset="0"/>
                            </a:rPr>
                            <m:t>时钟周期数</m:t>
                          </m:r>
                        </m:num>
                        <m:den>
                          <m:r>
                            <a:rPr lang="en-US" altLang="zh-CN">
                              <a:latin typeface="Cambria Math" panose="02040503050406030204" pitchFamily="18" charset="0"/>
                            </a:rPr>
                            <m:t>3×</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den>
                      </m:f>
                      <m:r>
                        <a:rPr lang="en-US" altLang="zh-CN" i="1">
                          <a:latin typeface="Cambria Math" panose="02040503050406030204" pitchFamily="18" charset="0"/>
                        </a:rPr>
                        <m:t>≈0.00087</m:t>
                      </m:r>
                      <m:r>
                        <a:rPr lang="zh-CN" altLang="zh-CN">
                          <a:latin typeface="Cambria Math" panose="02040503050406030204" pitchFamily="18" charset="0"/>
                        </a:rPr>
                        <m:t>秒</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程序的</m:t>
                          </m:r>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a:rPr lang="en-US" altLang="zh-CN" i="1">
                              <a:latin typeface="Cambria Math" panose="02040503050406030204" pitchFamily="18" charset="0"/>
                            </a:rPr>
                            <m:t>2</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程序的指令数</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en-US" altLang="zh-CN" i="1">
                                  <a:latin typeface="Cambria Math" panose="02040503050406030204" pitchFamily="18" charset="0"/>
                                </a:rPr>
                                <m:t>2</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时钟频率</m:t>
                              </m:r>
                            </m:e>
                            <m:sub>
                              <m:r>
                                <a:rPr lang="en-US" altLang="zh-CN" i="1">
                                  <a:latin typeface="Cambria Math" panose="02040503050406030204" pitchFamily="18" charset="0"/>
                                </a:rPr>
                                <m:t>2</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                                                                   =</m:t>
                      </m:r>
                      <m:f>
                        <m:fPr>
                          <m:ctrlPr>
                            <a:rPr lang="zh-CN" altLang="zh-CN" i="1">
                              <a:latin typeface="Cambria Math" panose="02040503050406030204" pitchFamily="18" charset="0"/>
                            </a:rPr>
                          </m:ctrlPr>
                        </m:fPr>
                        <m:num>
                          <m:r>
                            <a:rPr lang="en-US" altLang="zh-CN">
                              <a:latin typeface="Cambria Math" panose="02040503050406030204" pitchFamily="18" charset="0"/>
                            </a:rPr>
                            <m:t>2.0×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r>
                            <a:rPr lang="zh-CN" altLang="zh-CN">
                              <a:latin typeface="Cambria Math" panose="02040503050406030204" pitchFamily="18" charset="0"/>
                            </a:rPr>
                            <m:t>时钟周期数</m:t>
                          </m:r>
                        </m:num>
                        <m:den>
                          <m:r>
                            <a:rPr lang="en-US" altLang="zh-CN">
                              <a:latin typeface="Cambria Math" panose="02040503050406030204" pitchFamily="18" charset="0"/>
                            </a:rPr>
                            <m:t>2.0×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den>
                      </m:f>
                      <m:r>
                        <a:rPr lang="en-US" altLang="zh-CN" i="1">
                          <a:latin typeface="Cambria Math" panose="02040503050406030204" pitchFamily="18" charset="0"/>
                        </a:rPr>
                        <m:t>=0.001</m:t>
                      </m:r>
                      <m:r>
                        <a:rPr lang="zh-CN" altLang="zh-CN">
                          <a:latin typeface="Cambria Math" panose="02040503050406030204" pitchFamily="18" charset="0"/>
                        </a:rPr>
                        <m:t>秒</m:t>
                      </m:r>
                    </m:oMath>
                  </m:oMathPara>
                </a14:m>
                <a:endParaRPr lang="zh-CN" altLang="zh-CN" dirty="0"/>
              </a:p>
              <a:p>
                <a:endParaRPr lang="zh-CN" altLang="zh-CN"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5625899"/>
              </a:xfrm>
              <a:prstGeom prst="rect">
                <a:avLst/>
              </a:prstGeom>
              <a:blipFill>
                <a:blip r:embed="rId3"/>
                <a:stretch>
                  <a:fillRect l="-466" t="-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997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41</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指令性能</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p:sp>
        <p:nvSpPr>
          <p:cNvPr id="13" name="文本框 12">
            <a:extLst>
              <a:ext uri="{FF2B5EF4-FFF2-40B4-BE49-F238E27FC236}">
                <a16:creationId xmlns:a16="http://schemas.microsoft.com/office/drawing/2014/main" id="{0A656BFC-9585-FE42-9833-8EC1DE7B569B}"/>
              </a:ext>
            </a:extLst>
          </p:cNvPr>
          <p:cNvSpPr txBox="1"/>
          <p:nvPr/>
        </p:nvSpPr>
        <p:spPr>
          <a:xfrm>
            <a:off x="558248" y="1548355"/>
            <a:ext cx="11075504" cy="646331"/>
          </a:xfrm>
          <a:prstGeom prst="rect">
            <a:avLst/>
          </a:prstGeom>
          <a:noFill/>
        </p:spPr>
        <p:txBody>
          <a:bodyPr wrap="square">
            <a:spAutoFit/>
          </a:bodyPr>
          <a:lstStyle/>
          <a:p>
            <a:pPr indent="266700" algn="just"/>
            <a:r>
              <a:rPr lang="zh-CN" altLang="zh-CN" dirty="0"/>
              <a:t>相同的指令在不同的处理器上所花的时钟周期总数不一定相同，同样，时钟频率高也并不一定代表程序的</a:t>
            </a:r>
            <a:r>
              <a:rPr lang="en-US" altLang="zh-CN" dirty="0"/>
              <a:t>CPU</a:t>
            </a:r>
            <a:r>
              <a:rPr lang="zh-CN" altLang="zh-CN" dirty="0"/>
              <a:t>执行时间短。不同的配置会影响不同的因素变化</a:t>
            </a:r>
            <a:r>
              <a:rPr lang="zh-CN" altLang="en-US" dirty="0"/>
              <a:t>。</a:t>
            </a:r>
          </a:p>
        </p:txBody>
      </p:sp>
      <p:graphicFrame>
        <p:nvGraphicFramePr>
          <p:cNvPr id="3" name="表格 2">
            <a:extLst>
              <a:ext uri="{FF2B5EF4-FFF2-40B4-BE49-F238E27FC236}">
                <a16:creationId xmlns:a16="http://schemas.microsoft.com/office/drawing/2014/main" id="{0BDAEBCA-8929-B345-A035-D8E90CD88455}"/>
              </a:ext>
            </a:extLst>
          </p:cNvPr>
          <p:cNvGraphicFramePr>
            <a:graphicFrameLocks noGrp="1"/>
          </p:cNvGraphicFramePr>
          <p:nvPr>
            <p:extLst>
              <p:ext uri="{D42A27DB-BD31-4B8C-83A1-F6EECF244321}">
                <p14:modId xmlns:p14="http://schemas.microsoft.com/office/powerpoint/2010/main" val="361314871"/>
              </p:ext>
            </p:extLst>
          </p:nvPr>
        </p:nvGraphicFramePr>
        <p:xfrm>
          <a:off x="1338694" y="2348834"/>
          <a:ext cx="9726646" cy="4117378"/>
        </p:xfrm>
        <a:graphic>
          <a:graphicData uri="http://schemas.openxmlformats.org/drawingml/2006/table">
            <a:tbl>
              <a:tblPr firstRow="1" firstCol="1" bandRow="1">
                <a:tableStyleId>{5C22544A-7EE6-4342-B048-85BDC9FD1C3A}</a:tableStyleId>
              </a:tblPr>
              <a:tblGrid>
                <a:gridCol w="1669947">
                  <a:extLst>
                    <a:ext uri="{9D8B030D-6E8A-4147-A177-3AD203B41FA5}">
                      <a16:colId xmlns:a16="http://schemas.microsoft.com/office/drawing/2014/main" val="1707397902"/>
                    </a:ext>
                  </a:extLst>
                </a:gridCol>
                <a:gridCol w="1669947">
                  <a:extLst>
                    <a:ext uri="{9D8B030D-6E8A-4147-A177-3AD203B41FA5}">
                      <a16:colId xmlns:a16="http://schemas.microsoft.com/office/drawing/2014/main" val="3723438221"/>
                    </a:ext>
                  </a:extLst>
                </a:gridCol>
                <a:gridCol w="6386752">
                  <a:extLst>
                    <a:ext uri="{9D8B030D-6E8A-4147-A177-3AD203B41FA5}">
                      <a16:colId xmlns:a16="http://schemas.microsoft.com/office/drawing/2014/main" val="1283346319"/>
                    </a:ext>
                  </a:extLst>
                </a:gridCol>
              </a:tblGrid>
              <a:tr h="373856">
                <a:tc>
                  <a:txBody>
                    <a:bodyPr/>
                    <a:lstStyle/>
                    <a:p>
                      <a:pPr algn="ctr"/>
                      <a:r>
                        <a:rPr lang="zh-CN" sz="1800" kern="100" baseline="0" dirty="0">
                          <a:effectLst/>
                          <a:latin typeface="Times New Roman" panose="02020603050405020304" pitchFamily="18" charset="0"/>
                          <a:ea typeface="黑体" panose="02010609060101010101" pitchFamily="49" charset="-122"/>
                        </a:rPr>
                        <a:t>硬件或软件指标</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100" baseline="0">
                          <a:effectLst/>
                          <a:latin typeface="Times New Roman" panose="02020603050405020304" pitchFamily="18" charset="0"/>
                          <a:ea typeface="黑体" panose="02010609060101010101" pitchFamily="49" charset="-122"/>
                        </a:rPr>
                        <a:t>影响因素</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100" baseline="0" dirty="0">
                          <a:effectLst/>
                          <a:latin typeface="Times New Roman" panose="02020603050405020304" pitchFamily="18" charset="0"/>
                          <a:ea typeface="黑体" panose="02010609060101010101" pitchFamily="49" charset="-122"/>
                        </a:rPr>
                        <a:t>影响内容</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540796866"/>
                  </a:ext>
                </a:extLst>
              </a:tr>
              <a:tr h="989099">
                <a:tc>
                  <a:txBody>
                    <a:bodyPr/>
                    <a:lstStyle/>
                    <a:p>
                      <a:pPr algn="ctr"/>
                      <a:r>
                        <a:rPr lang="zh-CN" sz="1800" kern="0" baseline="0" dirty="0">
                          <a:effectLst/>
                          <a:latin typeface="Times New Roman" panose="02020603050405020304" pitchFamily="18" charset="0"/>
                          <a:ea typeface="黑体" panose="02010609060101010101" pitchFamily="49" charset="-122"/>
                        </a:rPr>
                        <a:t>算法</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指令数，</a:t>
                      </a:r>
                      <a:r>
                        <a:rPr lang="en-US" sz="1800" kern="0" baseline="0" dirty="0">
                          <a:effectLst/>
                          <a:latin typeface="Times New Roman" panose="02020603050405020304" pitchFamily="18" charset="0"/>
                          <a:ea typeface="黑体" panose="02010609060101010101" pitchFamily="49" charset="-122"/>
                        </a:rPr>
                        <a:t>CPI</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算法决定源程序执行指令的总数量，</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即决定了</a:t>
                      </a:r>
                      <a:r>
                        <a:rPr lang="en-US" sz="1800" kern="0" baseline="0" dirty="0">
                          <a:effectLst/>
                          <a:latin typeface="Times New Roman" panose="02020603050405020304" pitchFamily="18" charset="0"/>
                          <a:ea typeface="黑体" panose="02010609060101010101" pitchFamily="49" charset="-122"/>
                        </a:rPr>
                        <a:t>CPU</a:t>
                      </a:r>
                      <a:r>
                        <a:rPr lang="zh-CN" sz="1800" kern="0" baseline="0" dirty="0">
                          <a:effectLst/>
                          <a:latin typeface="Times New Roman" panose="02020603050405020304" pitchFamily="18" charset="0"/>
                          <a:ea typeface="黑体" panose="02010609060101010101" pitchFamily="49" charset="-122"/>
                        </a:rPr>
                        <a:t>执行特定程序的总指令数目；</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算法也可以通过使用较快或较慢的指令来影响</a:t>
                      </a:r>
                      <a:r>
                        <a:rPr lang="en-US" sz="1800" kern="0" baseline="0" dirty="0">
                          <a:effectLst/>
                          <a:latin typeface="Times New Roman" panose="02020603050405020304" pitchFamily="18" charset="0"/>
                          <a:ea typeface="黑体" panose="02010609060101010101" pitchFamily="49" charset="-122"/>
                        </a:rPr>
                        <a:t>CPI</a:t>
                      </a:r>
                      <a:r>
                        <a:rPr lang="zh-CN" sz="1800" kern="0" baseline="0" dirty="0">
                          <a:effectLst/>
                          <a:latin typeface="Times New Roman" panose="02020603050405020304" pitchFamily="18" charset="0"/>
                          <a:ea typeface="黑体" panose="02010609060101010101" pitchFamily="49" charset="-122"/>
                        </a:rPr>
                        <a:t>。</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249131889"/>
                  </a:ext>
                </a:extLst>
              </a:tr>
              <a:tr h="989099">
                <a:tc>
                  <a:txBody>
                    <a:bodyPr/>
                    <a:lstStyle/>
                    <a:p>
                      <a:pPr algn="ctr"/>
                      <a:r>
                        <a:rPr lang="zh-CN" sz="1800" kern="0" baseline="0">
                          <a:effectLst/>
                          <a:latin typeface="Times New Roman" panose="02020603050405020304" pitchFamily="18" charset="0"/>
                          <a:ea typeface="黑体" panose="02010609060101010101" pitchFamily="49" charset="-122"/>
                        </a:rPr>
                        <a:t>编程语言</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a:effectLst/>
                          <a:latin typeface="Times New Roman" panose="02020603050405020304" pitchFamily="18" charset="0"/>
                          <a:ea typeface="黑体" panose="02010609060101010101" pitchFamily="49" charset="-122"/>
                        </a:rPr>
                        <a:t>指令数，</a:t>
                      </a:r>
                      <a:r>
                        <a:rPr lang="en-US" sz="1800" kern="0" baseline="0">
                          <a:effectLst/>
                          <a:latin typeface="Times New Roman" panose="02020603050405020304" pitchFamily="18" charset="0"/>
                          <a:ea typeface="黑体" panose="02010609060101010101" pitchFamily="49" charset="-122"/>
                        </a:rPr>
                        <a:t>CPI</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编译语言书写的程序会被翻译为指令，从而决定指令数目；</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编程语言也会影响</a:t>
                      </a:r>
                      <a:r>
                        <a:rPr lang="en-US" sz="1800" kern="0" baseline="0" dirty="0">
                          <a:effectLst/>
                          <a:latin typeface="Times New Roman" panose="02020603050405020304" pitchFamily="18" charset="0"/>
                          <a:ea typeface="黑体" panose="02010609060101010101" pitchFamily="49" charset="-122"/>
                        </a:rPr>
                        <a:t>CPI</a:t>
                      </a:r>
                      <a:r>
                        <a:rPr lang="zh-CN" sz="1800" kern="0" baseline="0" dirty="0">
                          <a:effectLst/>
                          <a:latin typeface="Times New Roman" panose="02020603050405020304" pitchFamily="18" charset="0"/>
                          <a:ea typeface="黑体" panose="02010609060101010101" pitchFamily="49" charset="-122"/>
                        </a:rPr>
                        <a:t>，</a:t>
                      </a:r>
                      <a:endParaRPr lang="en-US" altLang="zh-CN" sz="1800" kern="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因为不用的编程语言翻译后的指令类型不同，</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有些语言对应的指令</a:t>
                      </a:r>
                      <a:r>
                        <a:rPr lang="en-US" sz="1800" kern="0" baseline="0" dirty="0">
                          <a:effectLst/>
                          <a:latin typeface="Times New Roman" panose="02020603050405020304" pitchFamily="18" charset="0"/>
                          <a:ea typeface="黑体" panose="02010609060101010101" pitchFamily="49" charset="-122"/>
                        </a:rPr>
                        <a:t>CPI</a:t>
                      </a:r>
                      <a:r>
                        <a:rPr lang="zh-CN" sz="1800" kern="0" baseline="0" dirty="0">
                          <a:effectLst/>
                          <a:latin typeface="Times New Roman" panose="02020603050405020304" pitchFamily="18" charset="0"/>
                          <a:ea typeface="黑体" panose="02010609060101010101" pitchFamily="49" charset="-122"/>
                        </a:rPr>
                        <a:t>较高。</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4264112215"/>
                  </a:ext>
                </a:extLst>
              </a:tr>
              <a:tr h="659399">
                <a:tc>
                  <a:txBody>
                    <a:bodyPr/>
                    <a:lstStyle/>
                    <a:p>
                      <a:pPr algn="ctr"/>
                      <a:r>
                        <a:rPr lang="zh-CN" sz="1800" kern="0" baseline="0">
                          <a:effectLst/>
                          <a:latin typeface="Times New Roman" panose="02020603050405020304" pitchFamily="18" charset="0"/>
                          <a:ea typeface="黑体" panose="02010609060101010101" pitchFamily="49" charset="-122"/>
                        </a:rPr>
                        <a:t>编译器</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a:effectLst/>
                          <a:latin typeface="Times New Roman" panose="02020603050405020304" pitchFamily="18" charset="0"/>
                          <a:ea typeface="黑体" panose="02010609060101010101" pitchFamily="49" charset="-122"/>
                        </a:rPr>
                        <a:t>指令数，</a:t>
                      </a:r>
                      <a:r>
                        <a:rPr lang="en-US" sz="1800" kern="0" baseline="0">
                          <a:effectLst/>
                          <a:latin typeface="Times New Roman" panose="02020603050405020304" pitchFamily="18" charset="0"/>
                          <a:ea typeface="黑体" panose="02010609060101010101" pitchFamily="49" charset="-122"/>
                        </a:rPr>
                        <a:t>CPI</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编译器决定了源程序翻译成为指令的过程，</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所以编译器的效率既影响指令总数有影响</a:t>
                      </a:r>
                      <a:r>
                        <a:rPr lang="en-US" sz="1800" kern="0" baseline="0" dirty="0">
                          <a:effectLst/>
                          <a:latin typeface="Times New Roman" panose="02020603050405020304" pitchFamily="18" charset="0"/>
                          <a:ea typeface="黑体" panose="02010609060101010101" pitchFamily="49" charset="-122"/>
                        </a:rPr>
                        <a:t>CPI</a:t>
                      </a:r>
                      <a:r>
                        <a:rPr lang="zh-CN" sz="1800" kern="0" baseline="0" dirty="0">
                          <a:effectLst/>
                          <a:latin typeface="Times New Roman" panose="02020603050405020304" pitchFamily="18" charset="0"/>
                          <a:ea typeface="黑体" panose="02010609060101010101" pitchFamily="49" charset="-122"/>
                        </a:rPr>
                        <a:t>。</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615902202"/>
                  </a:ext>
                </a:extLst>
              </a:tr>
              <a:tr h="659399">
                <a:tc>
                  <a:txBody>
                    <a:bodyPr/>
                    <a:lstStyle/>
                    <a:p>
                      <a:pPr algn="ctr"/>
                      <a:r>
                        <a:rPr lang="zh-CN" sz="1800" kern="0" baseline="0">
                          <a:effectLst/>
                          <a:latin typeface="Times New Roman" panose="02020603050405020304" pitchFamily="18" charset="0"/>
                          <a:ea typeface="黑体" panose="02010609060101010101" pitchFamily="49" charset="-122"/>
                        </a:rPr>
                        <a:t>指令系统</a:t>
                      </a:r>
                      <a:endParaRPr lang="zh-CN" sz="1800" kern="100" baseline="0">
                        <a:effectLst/>
                        <a:latin typeface="Times New Roman" panose="02020603050405020304" pitchFamily="18" charset="0"/>
                        <a:ea typeface="黑体" panose="02010609060101010101" pitchFamily="49" charset="-122"/>
                      </a:endParaRPr>
                    </a:p>
                    <a:p>
                      <a:pPr algn="ctr"/>
                      <a:r>
                        <a:rPr lang="zh-CN" sz="1800" kern="0" baseline="0">
                          <a:effectLst/>
                          <a:latin typeface="Times New Roman" panose="02020603050405020304" pitchFamily="18" charset="0"/>
                          <a:ea typeface="黑体" panose="02010609060101010101" pitchFamily="49" charset="-122"/>
                        </a:rPr>
                        <a:t>体系结构</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a:effectLst/>
                          <a:latin typeface="Times New Roman" panose="02020603050405020304" pitchFamily="18" charset="0"/>
                          <a:ea typeface="黑体" panose="02010609060101010101" pitchFamily="49" charset="-122"/>
                        </a:rPr>
                        <a:t>指令数，</a:t>
                      </a:r>
                      <a:endParaRPr lang="zh-CN" sz="1800" kern="100" baseline="0">
                        <a:effectLst/>
                        <a:latin typeface="Times New Roman" panose="02020603050405020304" pitchFamily="18" charset="0"/>
                        <a:ea typeface="黑体" panose="02010609060101010101" pitchFamily="49" charset="-122"/>
                      </a:endParaRPr>
                    </a:p>
                    <a:p>
                      <a:pPr algn="ctr"/>
                      <a:r>
                        <a:rPr lang="zh-CN" sz="1800" kern="0" baseline="0">
                          <a:effectLst/>
                          <a:latin typeface="Times New Roman" panose="02020603050405020304" pitchFamily="18" charset="0"/>
                          <a:ea typeface="黑体" panose="02010609060101010101" pitchFamily="49" charset="-122"/>
                        </a:rPr>
                        <a:t>时钟频率，</a:t>
                      </a:r>
                      <a:r>
                        <a:rPr lang="en-US" sz="1800" kern="0" baseline="0">
                          <a:effectLst/>
                          <a:latin typeface="Times New Roman" panose="02020603050405020304" pitchFamily="18" charset="0"/>
                          <a:ea typeface="黑体" panose="02010609060101010101" pitchFamily="49" charset="-122"/>
                        </a:rPr>
                        <a:t>CPI</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指令系统体系结构影响一段程序翻译成指令后的总指令数，</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不同的指令系统里每条指令的周期数</a:t>
                      </a:r>
                      <a:endParaRPr lang="en-US" altLang="zh-CN" sz="1800" kern="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以及处理器的时钟频率不同</a:t>
                      </a:r>
                      <a:r>
                        <a:rPr lang="zh-CN" altLang="en-US" sz="1800" kern="0" baseline="0" dirty="0">
                          <a:effectLst/>
                          <a:latin typeface="Times New Roman" panose="02020603050405020304" pitchFamily="18" charset="0"/>
                          <a:ea typeface="黑体" panose="02010609060101010101" pitchFamily="49" charset="-122"/>
                        </a:rPr>
                        <a:t>。</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519258353"/>
                  </a:ext>
                </a:extLst>
              </a:tr>
            </a:tbl>
          </a:graphicData>
        </a:graphic>
      </p:graphicFrame>
    </p:spTree>
    <p:extLst>
      <p:ext uri="{BB962C8B-B14F-4D97-AF65-F5344CB8AC3E}">
        <p14:creationId xmlns:p14="http://schemas.microsoft.com/office/powerpoint/2010/main" val="4184069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42</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指令性能</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A656BFC-9585-FE42-9833-8EC1DE7B569B}"/>
                  </a:ext>
                </a:extLst>
              </p:cNvPr>
              <p:cNvSpPr txBox="1"/>
              <p:nvPr/>
            </p:nvSpPr>
            <p:spPr>
              <a:xfrm>
                <a:off x="558248" y="1548355"/>
                <a:ext cx="11075504" cy="3930307"/>
              </a:xfrm>
              <a:prstGeom prst="rect">
                <a:avLst/>
              </a:prstGeom>
              <a:noFill/>
            </p:spPr>
            <p:txBody>
              <a:bodyPr wrap="square">
                <a:spAutoFit/>
              </a:bodyPr>
              <a:lstStyle/>
              <a:p>
                <a:r>
                  <a:rPr lang="en-US" altLang="zh-CN" dirty="0"/>
                  <a:t>	</a:t>
                </a:r>
                <a:r>
                  <a:rPr lang="zh-CN" altLang="en-US" dirty="0"/>
                  <a:t>另一种</a:t>
                </a:r>
                <a:r>
                  <a:rPr lang="zh-CN" altLang="zh-CN" dirty="0"/>
                  <a:t>度量</a:t>
                </a:r>
                <a:r>
                  <a:rPr lang="zh-CN" altLang="en-US" dirty="0"/>
                  <a:t>指令</a:t>
                </a:r>
                <a:r>
                  <a:rPr lang="zh-CN" altLang="zh-CN" dirty="0"/>
                  <a:t>性能的尺度是</a:t>
                </a:r>
                <a:r>
                  <a:rPr lang="zh-CN" altLang="zh-CN" b="1" dirty="0">
                    <a:solidFill>
                      <a:srgbClr val="FF0000"/>
                    </a:solidFill>
                  </a:rPr>
                  <a:t>指令速度</a:t>
                </a:r>
                <a:r>
                  <a:rPr lang="zh-CN" altLang="zh-CN" dirty="0"/>
                  <a:t>，其计量单位是</a:t>
                </a:r>
                <a:r>
                  <a:rPr lang="en-US" altLang="zh-CN" b="1" dirty="0"/>
                  <a:t>MIPS</a:t>
                </a:r>
                <a:r>
                  <a:rPr lang="zh-CN" altLang="zh-CN" dirty="0"/>
                  <a:t>，即基于百万条指令的程序执行速度的一种度量。指令条数除以执行时间与</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oMath>
                </a14:m>
                <a:r>
                  <a:rPr lang="zh-CN" altLang="zh-CN" dirty="0"/>
                  <a:t>之积就得到了</a:t>
                </a:r>
                <a:r>
                  <a:rPr lang="en-US" altLang="zh-CN" dirty="0">
                    <a:solidFill>
                      <a:srgbClr val="FF0000"/>
                    </a:solidFill>
                  </a:rPr>
                  <a:t>MIPS</a:t>
                </a:r>
                <a:r>
                  <a:rPr lang="en-US" altLang="zh-CN" dirty="0"/>
                  <a:t>:</a:t>
                </a:r>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rPr>
                        <m:t>MIPS</m:t>
                      </m:r>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指令数</m:t>
                          </m:r>
                        </m:num>
                        <m:den>
                          <m:r>
                            <a:rPr lang="zh-CN" altLang="zh-CN" sz="2000">
                              <a:latin typeface="Cambria Math" panose="02040503050406030204" pitchFamily="18" charset="0"/>
                            </a:rPr>
                            <m:t>执行时间</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10</m:t>
                              </m:r>
                            </m:e>
                            <m:sup>
                              <m:r>
                                <a:rPr lang="en-US" altLang="zh-CN" sz="2000" i="1">
                                  <a:latin typeface="Cambria Math" panose="02040503050406030204" pitchFamily="18" charset="0"/>
                                </a:rPr>
                                <m:t>6</m:t>
                              </m:r>
                            </m:sup>
                          </m:sSup>
                        </m:den>
                      </m:f>
                    </m:oMath>
                  </m:oMathPara>
                </a14:m>
                <a:endParaRPr lang="zh-CN" altLang="zh-CN" dirty="0">
                  <a:latin typeface="+mn-ea"/>
                </a:endParaRPr>
              </a:p>
              <a:p>
                <a:r>
                  <a:rPr lang="en-US" altLang="zh-CN" dirty="0"/>
                  <a:t>	</a:t>
                </a:r>
              </a:p>
              <a:p>
                <a:r>
                  <a:rPr lang="en-US" altLang="zh-CN" dirty="0"/>
                  <a:t>	</a:t>
                </a:r>
                <a:r>
                  <a:rPr lang="zh-CN" altLang="zh-CN" dirty="0"/>
                  <a:t>将执行时间带入可得：</a:t>
                </a:r>
              </a:p>
              <a:p>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rPr>
                        <m:t>MIPS</m:t>
                      </m:r>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指令数</m:t>
                          </m:r>
                        </m:num>
                        <m:den>
                          <m:f>
                            <m:fPr>
                              <m:ctrlPr>
                                <a:rPr lang="zh-CN" altLang="zh-CN" sz="2000" i="1">
                                  <a:latin typeface="Cambria Math" panose="02040503050406030204" pitchFamily="18" charset="0"/>
                                </a:rPr>
                              </m:ctrlPr>
                            </m:fPr>
                            <m:num>
                              <m:r>
                                <a:rPr lang="zh-CN" altLang="zh-CN" sz="2000">
                                  <a:latin typeface="Cambria Math" panose="02040503050406030204" pitchFamily="18" charset="0"/>
                                </a:rPr>
                                <m:t>指令数</m:t>
                              </m:r>
                              <m:r>
                                <a:rPr lang="en-US" altLang="zh-CN" sz="2000">
                                  <a:latin typeface="Cambria Math" panose="02040503050406030204" pitchFamily="18" charset="0"/>
                                </a:rPr>
                                <m:t>×</m:t>
                              </m:r>
                              <m:r>
                                <m:rPr>
                                  <m:sty m:val="p"/>
                                </m:rPr>
                                <a:rPr lang="en-US" altLang="zh-CN" sz="2000">
                                  <a:latin typeface="Cambria Math" panose="02040503050406030204" pitchFamily="18" charset="0"/>
                                </a:rPr>
                                <m:t>CPI</m:t>
                              </m:r>
                            </m:num>
                            <m:den>
                              <m:r>
                                <a:rPr lang="zh-CN" altLang="zh-CN" sz="2000">
                                  <a:latin typeface="Cambria Math" panose="02040503050406030204" pitchFamily="18" charset="0"/>
                                </a:rPr>
                                <m:t>时钟频率</m:t>
                              </m:r>
                            </m:den>
                          </m:f>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10</m:t>
                              </m:r>
                            </m:e>
                            <m:sup>
                              <m:r>
                                <a:rPr lang="en-US" altLang="zh-CN" sz="2000" i="1">
                                  <a:latin typeface="Cambria Math" panose="02040503050406030204" pitchFamily="18" charset="0"/>
                                </a:rPr>
                                <m:t>6</m:t>
                              </m:r>
                            </m:sup>
                          </m:sSup>
                        </m:den>
                      </m:f>
                      <m:r>
                        <a:rPr lang="en-US" altLang="zh-CN" sz="2000" i="1">
                          <a:latin typeface="Cambria Math" panose="02040503050406030204" pitchFamily="18" charset="0"/>
                        </a:rPr>
                        <m:t>=</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时钟频率</m:t>
                          </m:r>
                        </m:num>
                        <m:den>
                          <m:r>
                            <m:rPr>
                              <m:sty m:val="p"/>
                            </m:rPr>
                            <a:rPr lang="en-US" altLang="zh-CN" sz="2000">
                              <a:latin typeface="Cambria Math" panose="02040503050406030204" pitchFamily="18" charset="0"/>
                            </a:rPr>
                            <m:t>CPI</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10</m:t>
                              </m:r>
                            </m:e>
                            <m:sup>
                              <m:r>
                                <a:rPr lang="en-US" altLang="zh-CN" sz="2000" i="1">
                                  <a:latin typeface="Cambria Math" panose="02040503050406030204" pitchFamily="18" charset="0"/>
                                </a:rPr>
                                <m:t>6</m:t>
                              </m:r>
                            </m:sup>
                          </m:sSup>
                        </m:den>
                      </m:f>
                    </m:oMath>
                  </m:oMathPara>
                </a14:m>
                <a:endParaRPr lang="zh-CN" altLang="zh-CN" dirty="0"/>
              </a:p>
              <a:p>
                <a:r>
                  <a:rPr lang="en-US" altLang="zh-CN" dirty="0"/>
                  <a:t>	</a:t>
                </a:r>
              </a:p>
              <a:p>
                <a:r>
                  <a:rPr lang="en-US" altLang="zh-CN" dirty="0"/>
                  <a:t>	MIPS</a:t>
                </a:r>
                <a:r>
                  <a:rPr lang="zh-CN" altLang="zh-CN" dirty="0"/>
                  <a:t>是执行指令的速率，它规定了性能与执行时间成反比，即越快的计算机具有越高的</a:t>
                </a:r>
                <a:r>
                  <a:rPr lang="en-US" altLang="zh-CN" dirty="0"/>
                  <a:t>MIPS</a:t>
                </a:r>
                <a:r>
                  <a:rPr lang="zh-CN" altLang="zh-CN" dirty="0"/>
                  <a:t>值。选取一组指令，使处理器得到的平均</a:t>
                </a:r>
                <a:r>
                  <a:rPr lang="en-US" altLang="zh-CN" dirty="0"/>
                  <a:t>CPI</a:t>
                </a:r>
                <a:r>
                  <a:rPr lang="zh-CN" altLang="zh-CN" dirty="0"/>
                  <a:t>最小，由此得到的</a:t>
                </a:r>
                <a:r>
                  <a:rPr lang="en-US" altLang="zh-CN" dirty="0"/>
                  <a:t>MIPS</a:t>
                </a:r>
                <a:r>
                  <a:rPr lang="zh-CN" altLang="zh-CN" dirty="0"/>
                  <a:t>就是</a:t>
                </a:r>
                <a:r>
                  <a:rPr lang="zh-CN" altLang="zh-CN" b="1" dirty="0">
                    <a:solidFill>
                      <a:srgbClr val="FF0000"/>
                    </a:solidFill>
                  </a:rPr>
                  <a:t>峰值</a:t>
                </a:r>
                <a:r>
                  <a:rPr lang="en-US" altLang="zh-CN" b="1" dirty="0">
                    <a:solidFill>
                      <a:srgbClr val="FF0000"/>
                    </a:solidFill>
                  </a:rPr>
                  <a:t>MIPS</a:t>
                </a:r>
                <a:r>
                  <a:rPr lang="zh-CN" altLang="zh-CN" dirty="0"/>
                  <a:t>。</a:t>
                </a:r>
                <a:r>
                  <a:rPr lang="zh-CN" altLang="zh-CN" b="1" dirty="0"/>
                  <a:t>相对</a:t>
                </a:r>
                <a:r>
                  <a:rPr lang="en-US" altLang="zh-CN" b="1" dirty="0"/>
                  <a:t>MIPS</a:t>
                </a:r>
                <a:r>
                  <a:rPr lang="zh-CN" altLang="zh-CN" dirty="0"/>
                  <a:t>是根据某个公认的参考机型来定义的相应</a:t>
                </a:r>
                <a:r>
                  <a:rPr lang="en-US" altLang="zh-CN" dirty="0"/>
                  <a:t>MIPS</a:t>
                </a:r>
                <a:r>
                  <a:rPr lang="zh-CN" altLang="zh-CN" dirty="0"/>
                  <a:t>值，即被测机型相当于参考机型</a:t>
                </a:r>
                <a:r>
                  <a:rPr lang="en-US" altLang="zh-CN" dirty="0"/>
                  <a:t>MIPS</a:t>
                </a:r>
                <a:r>
                  <a:rPr lang="zh-CN" altLang="zh-CN" dirty="0"/>
                  <a:t>的倍数。</a:t>
                </a:r>
                <a:r>
                  <a:rPr lang="zh-CN" altLang="zh-CN" dirty="0">
                    <a:effectLst/>
                  </a:rPr>
                  <a:t> </a:t>
                </a:r>
                <a:endParaRPr lang="zh-CN" altLang="en-US" dirty="0"/>
              </a:p>
            </p:txBody>
          </p:sp>
        </mc:Choice>
        <mc:Fallback xmlns="">
          <p:sp>
            <p:nvSpPr>
              <p:cNvPr id="13" name="文本框 12">
                <a:extLst>
                  <a:ext uri="{FF2B5EF4-FFF2-40B4-BE49-F238E27FC236}">
                    <a16:creationId xmlns:a16="http://schemas.microsoft.com/office/drawing/2014/main" id="{0A656BFC-9585-FE42-9833-8EC1DE7B569B}"/>
                  </a:ext>
                </a:extLst>
              </p:cNvPr>
              <p:cNvSpPr txBox="1">
                <a:spLocks noRot="1" noChangeAspect="1" noMove="1" noResize="1" noEditPoints="1" noAdjustHandles="1" noChangeArrowheads="1" noChangeShapeType="1" noTextEdit="1"/>
              </p:cNvSpPr>
              <p:nvPr/>
            </p:nvSpPr>
            <p:spPr>
              <a:xfrm>
                <a:off x="558248" y="1548355"/>
                <a:ext cx="11075504" cy="3930307"/>
              </a:xfrm>
              <a:prstGeom prst="rect">
                <a:avLst/>
              </a:prstGeom>
              <a:blipFill>
                <a:blip r:embed="rId3"/>
                <a:stretch>
                  <a:fillRect l="-496" t="-1240" r="-275" b="-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5093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43</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1.3</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1754326"/>
          </a:xfrm>
          <a:prstGeom prst="rect">
            <a:avLst/>
          </a:prstGeom>
        </p:spPr>
        <p:txBody>
          <a:bodyPr wrap="square">
            <a:spAutoFit/>
          </a:bodyPr>
          <a:lstStyle/>
          <a:p>
            <a:r>
              <a:rPr lang="en-US" altLang="zh-CN" dirty="0"/>
              <a:t>	</a:t>
            </a:r>
            <a:r>
              <a:rPr lang="zh-CN" altLang="zh-CN" dirty="0"/>
              <a:t>假设某程序编译后的代码有</a:t>
            </a:r>
            <a:r>
              <a:rPr lang="en-US" altLang="zh-CN" dirty="0"/>
              <a:t>A</a:t>
            </a:r>
            <a:r>
              <a:rPr lang="zh-CN" altLang="zh-CN" dirty="0"/>
              <a:t>、</a:t>
            </a:r>
            <a:r>
              <a:rPr lang="en-US" altLang="zh-CN" dirty="0"/>
              <a:t>B</a:t>
            </a:r>
            <a:r>
              <a:rPr lang="zh-CN" altLang="zh-CN" dirty="0"/>
              <a:t>、和</a:t>
            </a:r>
            <a:r>
              <a:rPr lang="en-US" altLang="zh-CN" dirty="0"/>
              <a:t>C</a:t>
            </a:r>
            <a:r>
              <a:rPr lang="zh-CN" altLang="zh-CN" dirty="0"/>
              <a:t>三类指令组成，占比分别为</a:t>
            </a:r>
            <a:r>
              <a:rPr lang="en-US" altLang="zh-CN" dirty="0"/>
              <a:t>10%</a:t>
            </a:r>
            <a:r>
              <a:rPr lang="zh-CN" altLang="zh-CN" dirty="0"/>
              <a:t>、</a:t>
            </a:r>
            <a:r>
              <a:rPr lang="en-US" altLang="zh-CN" dirty="0"/>
              <a:t>40%</a:t>
            </a:r>
            <a:r>
              <a:rPr lang="zh-CN" altLang="zh-CN" dirty="0"/>
              <a:t>和</a:t>
            </a:r>
            <a:r>
              <a:rPr lang="en-US" altLang="zh-CN" dirty="0"/>
              <a:t>50%</a:t>
            </a:r>
            <a:r>
              <a:rPr lang="zh-CN" altLang="zh-CN" dirty="0"/>
              <a:t>，对应的</a:t>
            </a:r>
            <a:r>
              <a:rPr lang="en-US" altLang="zh-CN" dirty="0"/>
              <a:t>CPI</a:t>
            </a:r>
            <a:r>
              <a:rPr lang="zh-CN" altLang="zh-CN" dirty="0"/>
              <a:t>分别为</a:t>
            </a:r>
            <a:r>
              <a:rPr lang="en-US" altLang="zh-CN" dirty="0"/>
              <a:t>3</a:t>
            </a:r>
            <a:r>
              <a:rPr lang="zh-CN" altLang="zh-CN" dirty="0"/>
              <a:t>、</a:t>
            </a:r>
            <a:r>
              <a:rPr lang="en-US" altLang="zh-CN" dirty="0"/>
              <a:t>2</a:t>
            </a:r>
            <a:r>
              <a:rPr lang="zh-CN" altLang="zh-CN" dirty="0"/>
              <a:t>和</a:t>
            </a:r>
            <a:r>
              <a:rPr lang="en-US" altLang="zh-CN" dirty="0"/>
              <a:t>1</a:t>
            </a:r>
            <a:r>
              <a:rPr lang="zh-CN" altLang="zh-CN" dirty="0"/>
              <a:t>。现在对该程序进行编译优化，生成的新代码中</a:t>
            </a:r>
            <a:r>
              <a:rPr lang="en-US" altLang="zh-CN" dirty="0"/>
              <a:t>C</a:t>
            </a:r>
            <a:r>
              <a:rPr lang="zh-CN" altLang="zh-CN" dirty="0"/>
              <a:t>类指令条数减少了</a:t>
            </a:r>
            <a:r>
              <a:rPr lang="en-US" altLang="zh-CN" dirty="0"/>
              <a:t>40%</a:t>
            </a:r>
            <a:r>
              <a:rPr lang="zh-CN" altLang="zh-CN" dirty="0"/>
              <a:t>，其余不变。</a:t>
            </a:r>
          </a:p>
          <a:p>
            <a:r>
              <a:rPr lang="en-US" altLang="zh-CN" dirty="0"/>
              <a:t>(1) </a:t>
            </a:r>
            <a:r>
              <a:rPr lang="zh-CN" altLang="zh-CN" dirty="0"/>
              <a:t>编译优化前后程序的</a:t>
            </a:r>
            <a:r>
              <a:rPr lang="en-US" altLang="zh-CN" dirty="0"/>
              <a:t>CPI</a:t>
            </a:r>
            <a:r>
              <a:rPr lang="zh-CN" altLang="zh-CN" dirty="0"/>
              <a:t>分别为多少？</a:t>
            </a:r>
          </a:p>
          <a:p>
            <a:r>
              <a:rPr lang="en-US" altLang="zh-CN" dirty="0"/>
              <a:t>(2) </a:t>
            </a:r>
            <a:r>
              <a:rPr lang="zh-CN" altLang="zh-CN" dirty="0"/>
              <a:t>假设程序在一台时钟频率为</a:t>
            </a:r>
            <a:r>
              <a:rPr lang="en-US" altLang="zh-CN" dirty="0"/>
              <a:t>2GHz</a:t>
            </a:r>
            <a:r>
              <a:rPr lang="zh-CN" altLang="zh-CN" dirty="0"/>
              <a:t>的计算机上运行，则优化前后的</a:t>
            </a:r>
            <a:r>
              <a:rPr lang="en-US" altLang="zh-CN" dirty="0"/>
              <a:t>MIPS</a:t>
            </a:r>
            <a:r>
              <a:rPr lang="zh-CN" altLang="zh-CN" dirty="0"/>
              <a:t>分别为多少？</a:t>
            </a:r>
            <a:endParaRPr lang="en-US" altLang="zh-CN" dirty="0"/>
          </a:p>
          <a:p>
            <a:r>
              <a:rPr lang="zh-CN" altLang="zh-CN" dirty="0"/>
              <a:t> </a:t>
            </a:r>
            <a:endParaRPr lang="en-US" altLang="zh-CN" b="1" dirty="0"/>
          </a:p>
          <a:p>
            <a:endParaRPr lang="zh-CN" altLang="zh-CN"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D561D5-3D1A-CF42-82AF-E91ACC63D44A}"/>
                  </a:ext>
                </a:extLst>
              </p:cNvPr>
              <p:cNvSpPr txBox="1"/>
              <p:nvPr/>
            </p:nvSpPr>
            <p:spPr>
              <a:xfrm>
                <a:off x="456885" y="2904095"/>
                <a:ext cx="10886976" cy="2950808"/>
              </a:xfrm>
              <a:prstGeom prst="rect">
                <a:avLst/>
              </a:prstGeom>
              <a:noFill/>
            </p:spPr>
            <p:txBody>
              <a:bodyPr wrap="square">
                <a:spAutoFit/>
              </a:bodyPr>
              <a:lstStyle/>
              <a:p>
                <a:r>
                  <a:rPr lang="zh-CN" altLang="en-US" b="1" dirty="0">
                    <a:solidFill>
                      <a:srgbClr val="FF0000"/>
                    </a:solidFill>
                  </a:rPr>
                  <a:t>解：</a:t>
                </a:r>
                <a:r>
                  <a:rPr lang="en-US" altLang="zh-CN" dirty="0">
                    <a:solidFill>
                      <a:srgbClr val="FF0000"/>
                    </a:solidFill>
                  </a:rPr>
                  <a:t> </a:t>
                </a:r>
                <a:r>
                  <a:rPr lang="en-US" altLang="zh-CN" dirty="0"/>
                  <a:t>(1) </a:t>
                </a:r>
                <a:r>
                  <a:rPr lang="zh-CN" altLang="zh-CN" dirty="0"/>
                  <a:t>分别计算优化前后的</a:t>
                </a:r>
                <a:r>
                  <a:rPr lang="en-US" altLang="zh-CN" dirty="0"/>
                  <a:t>CPI</a:t>
                </a:r>
                <a:r>
                  <a:rPr lang="zh-CN" altLang="zh-CN" dirty="0"/>
                  <a:t>。</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zh-CN" altLang="zh-CN">
                              <a:latin typeface="Cambria Math" panose="02040503050406030204" pitchFamily="18" charset="0"/>
                            </a:rPr>
                            <m:t>前</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程序的总时钟周期数</m:t>
                              </m:r>
                            </m:e>
                            <m:sub>
                              <m:r>
                                <a:rPr lang="zh-CN" altLang="zh-CN">
                                  <a:latin typeface="Cambria Math" panose="02040503050406030204" pitchFamily="18" charset="0"/>
                                </a:rPr>
                                <m:t>前</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程序的总指令条数</m:t>
                              </m:r>
                            </m:e>
                            <m:sub>
                              <m:r>
                                <a:rPr lang="zh-CN" altLang="zh-CN">
                                  <a:latin typeface="Cambria Math" panose="02040503050406030204" pitchFamily="18" charset="0"/>
                                </a:rPr>
                                <m:t>前</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m:rPr>
                                      <m:sty m:val="p"/>
                                    </m:rPr>
                                    <a:rPr lang="en-US" altLang="zh-CN">
                                      <a:latin typeface="Cambria Math" panose="02040503050406030204" pitchFamily="18" charset="0"/>
                                    </a:rPr>
                                    <m:t>i</m:t>
                                  </m:r>
                                </m:sub>
                              </m:sSub>
                              <m:r>
                                <a:rPr lang="en-US" altLang="zh-CN" i="1">
                                  <a:latin typeface="Cambria Math" panose="02040503050406030204" pitchFamily="18" charset="0"/>
                                </a:rPr>
                                <m:t>)</m:t>
                              </m:r>
                            </m:e>
                          </m:nary>
                        </m:num>
                        <m:den>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e>
                          </m:nary>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 =10%×3+40%×2+50%×1=1.6</m:t>
                      </m:r>
                    </m:oMath>
                  </m:oMathPara>
                </a14:m>
                <a:endParaRPr lang="en-US" altLang="zh-CN" dirty="0"/>
              </a:p>
              <a:p>
                <a:endParaRPr lang="zh-CN" altLang="zh-CN" dirty="0"/>
              </a:p>
              <a:p>
                <a:r>
                  <a:rPr lang="en-US" altLang="zh-CN" dirty="0"/>
                  <a:t>		</a:t>
                </a:r>
                <a:r>
                  <a:rPr lang="zh-CN" altLang="zh-CN" dirty="0"/>
                  <a:t>优化后的比例变为：</a:t>
                </a:r>
                <a:r>
                  <a:rPr lang="en-US" altLang="zh-CN" dirty="0"/>
                  <a:t>12.5%</a:t>
                </a:r>
                <a:r>
                  <a:rPr lang="zh-CN" altLang="zh-CN" dirty="0"/>
                  <a:t>、</a:t>
                </a:r>
                <a:r>
                  <a:rPr lang="en-US" altLang="zh-CN" dirty="0"/>
                  <a:t>50%</a:t>
                </a:r>
                <a:r>
                  <a:rPr lang="zh-CN" altLang="zh-CN" dirty="0"/>
                  <a:t>、</a:t>
                </a:r>
                <a:r>
                  <a:rPr lang="en-US" altLang="zh-CN" dirty="0"/>
                  <a:t>37.5%</a:t>
                </a:r>
                <a:r>
                  <a:rPr lang="zh-CN" altLang="zh-CN" dirty="0"/>
                  <a:t>。</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zh-CN" altLang="zh-CN">
                              <a:latin typeface="Cambria Math" panose="02040503050406030204" pitchFamily="18" charset="0"/>
                            </a:rPr>
                            <m:t>后</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程序的总时钟周期数</m:t>
                              </m:r>
                            </m:e>
                            <m:sub>
                              <m:r>
                                <a:rPr lang="zh-CN" altLang="zh-CN">
                                  <a:latin typeface="Cambria Math" panose="02040503050406030204" pitchFamily="18" charset="0"/>
                                </a:rPr>
                                <m:t>后</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程序的总指令条数</m:t>
                              </m:r>
                            </m:e>
                            <m:sub>
                              <m:r>
                                <a:rPr lang="zh-CN" altLang="zh-CN">
                                  <a:latin typeface="Cambria Math" panose="02040503050406030204" pitchFamily="18" charset="0"/>
                                </a:rPr>
                                <m:t>后</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m:rPr>
                                      <m:sty m:val="p"/>
                                    </m:rPr>
                                    <a:rPr lang="en-US" altLang="zh-CN">
                                      <a:latin typeface="Cambria Math" panose="02040503050406030204" pitchFamily="18" charset="0"/>
                                    </a:rPr>
                                    <m:t>i</m:t>
                                  </m:r>
                                </m:sub>
                              </m:sSub>
                              <m:r>
                                <a:rPr lang="en-US" altLang="zh-CN" i="1">
                                  <a:latin typeface="Cambria Math" panose="02040503050406030204" pitchFamily="18" charset="0"/>
                                </a:rPr>
                                <m:t>)</m:t>
                              </m:r>
                            </m:e>
                          </m:nary>
                        </m:num>
                        <m:den>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e>
                          </m:nary>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          =12.5%×3+50%×2+37.5%×1=1.75</m:t>
                      </m:r>
                    </m:oMath>
                  </m:oMathPara>
                </a14:m>
                <a:endParaRPr lang="zh-CN" altLang="en-US" dirty="0"/>
              </a:p>
            </p:txBody>
          </p:sp>
        </mc:Choice>
        <mc:Fallback xmlns="">
          <p:sp>
            <p:nvSpPr>
              <p:cNvPr id="7" name="文本框 6">
                <a:extLst>
                  <a:ext uri="{FF2B5EF4-FFF2-40B4-BE49-F238E27FC236}">
                    <a16:creationId xmlns:a16="http://schemas.microsoft.com/office/drawing/2014/main" id="{2FD561D5-3D1A-CF42-82AF-E91ACC63D44A}"/>
                  </a:ext>
                </a:extLst>
              </p:cNvPr>
              <p:cNvSpPr txBox="1">
                <a:spLocks noRot="1" noChangeAspect="1" noMove="1" noResize="1" noEditPoints="1" noAdjustHandles="1" noChangeArrowheads="1" noChangeShapeType="1" noTextEdit="1"/>
              </p:cNvSpPr>
              <p:nvPr/>
            </p:nvSpPr>
            <p:spPr>
              <a:xfrm>
                <a:off x="456885" y="2904095"/>
                <a:ext cx="10886976" cy="2950808"/>
              </a:xfrm>
              <a:prstGeom prst="rect">
                <a:avLst/>
              </a:prstGeom>
              <a:blipFill>
                <a:blip r:embed="rId3"/>
                <a:stretch>
                  <a:fillRect l="-504" t="-14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596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44</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1.3</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1772088"/>
              </a:xfrm>
              <a:prstGeom prst="rect">
                <a:avLst/>
              </a:prstGeom>
            </p:spPr>
            <p:txBody>
              <a:bodyPr wrap="square">
                <a:spAutoFit/>
              </a:bodyPr>
              <a:lstStyle/>
              <a:p>
                <a:r>
                  <a:rPr lang="en-US" altLang="zh-CN" dirty="0"/>
                  <a:t>(2) </a:t>
                </a:r>
                <a:r>
                  <a:rPr lang="zh-CN" altLang="zh-CN" dirty="0"/>
                  <a:t>分别计算优化前后的</a:t>
                </a:r>
                <a:r>
                  <a:rPr lang="en-US" altLang="zh-CN" dirty="0"/>
                  <a:t>MIPS</a:t>
                </a:r>
                <a:r>
                  <a:rPr lang="zh-CN" altLang="zh-CN" dirty="0"/>
                  <a:t>。</a:t>
                </a:r>
              </a:p>
              <a:p>
                <a:pPr/>
                <a14:m>
                  <m:oMathPara xmlns:m="http://schemas.openxmlformats.org/officeDocument/2006/math">
                    <m:oMathParaPr>
                      <m:jc m:val="centerGroup"/>
                    </m:oMathParaPr>
                    <m:oMath xmlns:m="http://schemas.openxmlformats.org/officeDocument/2006/math">
                      <m:r>
                        <a:rPr lang="zh-CN" altLang="zh-CN">
                          <a:latin typeface="Cambria Math" panose="02040503050406030204" pitchFamily="18" charset="0"/>
                        </a:rPr>
                        <m:t>优化前：</m:t>
                      </m:r>
                      <m:f>
                        <m:fPr>
                          <m:ctrlPr>
                            <a:rPr lang="zh-CN" altLang="zh-CN" i="1">
                              <a:latin typeface="Cambria Math" panose="02040503050406030204" pitchFamily="18" charset="0"/>
                            </a:rPr>
                          </m:ctrlPr>
                        </m:fPr>
                        <m:num>
                          <m:r>
                            <a:rPr lang="zh-CN" altLang="zh-CN">
                              <a:latin typeface="Cambria Math" panose="02040503050406030204" pitchFamily="18" charset="0"/>
                            </a:rPr>
                            <m:t>时钟频率</m:t>
                          </m:r>
                        </m:num>
                        <m:den>
                          <m:r>
                            <m:rPr>
                              <m:sty m:val="p"/>
                            </m:rPr>
                            <a:rPr lang="en-US" altLang="zh-CN">
                              <a:latin typeface="Cambria Math" panose="02040503050406030204" pitchFamily="18" charset="0"/>
                            </a:rPr>
                            <m:t>CPI</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9</m:t>
                              </m:r>
                            </m:sup>
                          </m:sSup>
                        </m:num>
                        <m:den>
                          <m:r>
                            <a:rPr lang="en-US" altLang="zh-CN" i="1">
                              <a:latin typeface="Cambria Math" panose="02040503050406030204" pitchFamily="18" charset="0"/>
                            </a:rPr>
                            <m:t>1.6</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den>
                      </m:f>
                      <m:r>
                        <a:rPr lang="en-US" altLang="zh-CN" i="1">
                          <a:latin typeface="Cambria Math" panose="02040503050406030204" pitchFamily="18" charset="0"/>
                        </a:rPr>
                        <m:t>=1250</m:t>
                      </m:r>
                      <m:r>
                        <m:rPr>
                          <m:sty m:val="p"/>
                        </m:rPr>
                        <a:rPr lang="en-US" altLang="zh-CN">
                          <a:latin typeface="Cambria Math" panose="02040503050406030204" pitchFamily="18" charset="0"/>
                        </a:rPr>
                        <m:t>MIPS</m:t>
                      </m:r>
                    </m:oMath>
                  </m:oMathPara>
                </a14:m>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r>
                        <a:rPr lang="zh-CN" altLang="zh-CN">
                          <a:latin typeface="Cambria Math" panose="02040503050406030204" pitchFamily="18" charset="0"/>
                        </a:rPr>
                        <m:t>优化后：</m:t>
                      </m:r>
                      <m:f>
                        <m:fPr>
                          <m:ctrlPr>
                            <a:rPr lang="zh-CN" altLang="zh-CN" i="1">
                              <a:latin typeface="Cambria Math" panose="02040503050406030204" pitchFamily="18" charset="0"/>
                            </a:rPr>
                          </m:ctrlPr>
                        </m:fPr>
                        <m:num>
                          <m:r>
                            <a:rPr lang="zh-CN" altLang="zh-CN">
                              <a:latin typeface="Cambria Math" panose="02040503050406030204" pitchFamily="18" charset="0"/>
                            </a:rPr>
                            <m:t>时钟频率</m:t>
                          </m:r>
                        </m:num>
                        <m:den>
                          <m:r>
                            <m:rPr>
                              <m:sty m:val="p"/>
                            </m:rPr>
                            <a:rPr lang="en-US" altLang="zh-CN">
                              <a:latin typeface="Cambria Math" panose="02040503050406030204" pitchFamily="18" charset="0"/>
                            </a:rPr>
                            <m:t>CPI</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9</m:t>
                              </m:r>
                            </m:sup>
                          </m:sSup>
                        </m:num>
                        <m:den>
                          <m:r>
                            <a:rPr lang="en-US" altLang="zh-CN" i="1">
                              <a:latin typeface="Cambria Math" panose="02040503050406030204" pitchFamily="18" charset="0"/>
                            </a:rPr>
                            <m:t>1.75</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den>
                      </m:f>
                      <m:r>
                        <a:rPr lang="en-US" altLang="zh-CN" i="1">
                          <a:latin typeface="Cambria Math" panose="02040503050406030204" pitchFamily="18" charset="0"/>
                        </a:rPr>
                        <m:t>=1142.9</m:t>
                      </m:r>
                      <m:r>
                        <m:rPr>
                          <m:sty m:val="p"/>
                        </m:rPr>
                        <a:rPr lang="en-US" altLang="zh-CN">
                          <a:latin typeface="Cambria Math" panose="02040503050406030204" pitchFamily="18" charset="0"/>
                        </a:rPr>
                        <m:t>MIPS</m:t>
                      </m:r>
                    </m:oMath>
                  </m:oMathPara>
                </a14:m>
                <a:endParaRPr lang="zh-CN" altLang="zh-CN"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1772088"/>
              </a:xfrm>
              <a:prstGeom prst="rect">
                <a:avLst/>
              </a:prstGeom>
              <a:blipFill>
                <a:blip r:embed="rId3"/>
                <a:stretch>
                  <a:fillRect l="-466" t="-2128" b="-141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B8C572A0-3DED-AB4E-AFEB-C88775D0CD19}"/>
              </a:ext>
            </a:extLst>
          </p:cNvPr>
          <p:cNvSpPr txBox="1"/>
          <p:nvPr/>
        </p:nvSpPr>
        <p:spPr>
          <a:xfrm>
            <a:off x="456885" y="3614908"/>
            <a:ext cx="10530265" cy="2031325"/>
          </a:xfrm>
          <a:prstGeom prst="rect">
            <a:avLst/>
          </a:prstGeom>
          <a:noFill/>
        </p:spPr>
        <p:txBody>
          <a:bodyPr wrap="square">
            <a:spAutoFit/>
          </a:bodyPr>
          <a:lstStyle/>
          <a:p>
            <a:r>
              <a:rPr lang="en-US" altLang="zh-CN" sz="1800" dirty="0">
                <a:effectLst/>
                <a:latin typeface="+mn-ea"/>
                <a:cs typeface="Times New Roman" panose="02020603050405020304" pitchFamily="18" charset="0"/>
              </a:rPr>
              <a:t>	</a:t>
            </a:r>
            <a:r>
              <a:rPr lang="zh-CN" altLang="zh-CN" sz="1800" dirty="0">
                <a:effectLst/>
                <a:latin typeface="+mn-ea"/>
                <a:cs typeface="Times New Roman" panose="02020603050405020304" pitchFamily="18" charset="0"/>
              </a:rPr>
              <a:t>使用</a:t>
            </a:r>
            <a:r>
              <a:rPr lang="en-US" altLang="zh-CN" sz="1800" dirty="0">
                <a:effectLst/>
                <a:latin typeface="+mn-ea"/>
              </a:rPr>
              <a:t>MIPS</a:t>
            </a:r>
            <a:r>
              <a:rPr lang="zh-CN" altLang="zh-CN" sz="1800" dirty="0">
                <a:effectLst/>
                <a:latin typeface="+mn-ea"/>
                <a:cs typeface="Times New Roman" panose="02020603050405020304" pitchFamily="18" charset="0"/>
              </a:rPr>
              <a:t>作为度量性能的指标存在几个问题</a:t>
            </a:r>
            <a:r>
              <a:rPr lang="zh-CN" altLang="en-US" dirty="0">
                <a:latin typeface="+mn-ea"/>
                <a:cs typeface="Times New Roman" panose="02020603050405020304" pitchFamily="18" charset="0"/>
              </a:rPr>
              <a:t>：</a:t>
            </a:r>
            <a:endParaRPr lang="en-US" altLang="zh-CN" sz="1800" dirty="0">
              <a:effectLst/>
              <a:latin typeface="+mn-ea"/>
              <a:cs typeface="Times New Roman" panose="02020603050405020304" pitchFamily="18" charset="0"/>
            </a:endParaRPr>
          </a:p>
          <a:p>
            <a:r>
              <a:rPr lang="en-US" altLang="zh-CN" dirty="0">
                <a:latin typeface="+mn-ea"/>
                <a:cs typeface="Times New Roman" panose="02020603050405020304" pitchFamily="18" charset="0"/>
              </a:rPr>
              <a:t>	</a:t>
            </a:r>
            <a:r>
              <a:rPr lang="zh-CN" altLang="zh-CN" sz="1800" dirty="0">
                <a:effectLst/>
                <a:latin typeface="+mn-ea"/>
                <a:cs typeface="Times New Roman" panose="02020603050405020304" pitchFamily="18" charset="0"/>
              </a:rPr>
              <a:t>第一，</a:t>
            </a:r>
            <a:r>
              <a:rPr lang="en-US" altLang="zh-CN" sz="1800" dirty="0">
                <a:effectLst/>
                <a:latin typeface="+mn-ea"/>
              </a:rPr>
              <a:t>MIPS</a:t>
            </a:r>
            <a:r>
              <a:rPr lang="zh-CN" altLang="zh-CN" sz="1800" dirty="0">
                <a:effectLst/>
                <a:latin typeface="+mn-ea"/>
                <a:cs typeface="Times New Roman" panose="02020603050405020304" pitchFamily="18" charset="0"/>
              </a:rPr>
              <a:t>只考虑了指令执行速度，但是没有考虑不同指令的能力，目前指令系统复杂多样，不同的指令系统指令数也不同，无法进行比较评价。</a:t>
            </a:r>
            <a:endParaRPr lang="en-US" altLang="zh-CN" sz="1800" dirty="0">
              <a:effectLst/>
              <a:latin typeface="+mn-ea"/>
              <a:cs typeface="Times New Roman" panose="02020603050405020304" pitchFamily="18" charset="0"/>
            </a:endParaRPr>
          </a:p>
          <a:p>
            <a:r>
              <a:rPr lang="en-US" altLang="zh-CN" dirty="0">
                <a:latin typeface="+mn-ea"/>
                <a:cs typeface="Times New Roman" panose="02020603050405020304" pitchFamily="18" charset="0"/>
              </a:rPr>
              <a:t>	</a:t>
            </a:r>
            <a:r>
              <a:rPr lang="zh-CN" altLang="zh-CN" sz="1800" dirty="0">
                <a:effectLst/>
                <a:latin typeface="+mn-ea"/>
                <a:cs typeface="Times New Roman" panose="02020603050405020304" pitchFamily="18" charset="0"/>
              </a:rPr>
              <a:t>第二，即使是在同一台计算机上，不同的程序也会有不同的</a:t>
            </a:r>
            <a:r>
              <a:rPr lang="en-US" altLang="zh-CN" sz="1800" dirty="0">
                <a:effectLst/>
                <a:latin typeface="+mn-ea"/>
              </a:rPr>
              <a:t>MIPS</a:t>
            </a:r>
            <a:r>
              <a:rPr lang="zh-CN" altLang="zh-CN" sz="1800" dirty="0">
                <a:effectLst/>
                <a:latin typeface="+mn-ea"/>
                <a:cs typeface="Times New Roman" panose="02020603050405020304" pitchFamily="18" charset="0"/>
              </a:rPr>
              <a:t>值。</a:t>
            </a:r>
            <a:endParaRPr lang="en-US" altLang="zh-CN" sz="1800" dirty="0">
              <a:effectLst/>
              <a:latin typeface="+mn-ea"/>
              <a:cs typeface="Times New Roman" panose="02020603050405020304" pitchFamily="18" charset="0"/>
            </a:endParaRPr>
          </a:p>
          <a:p>
            <a:r>
              <a:rPr lang="en-US" altLang="zh-CN" dirty="0">
                <a:latin typeface="+mn-ea"/>
                <a:cs typeface="Times New Roman" panose="02020603050405020304" pitchFamily="18" charset="0"/>
              </a:rPr>
              <a:t>	</a:t>
            </a:r>
            <a:r>
              <a:rPr lang="zh-CN" altLang="zh-CN" sz="1800" dirty="0">
                <a:effectLst/>
                <a:latin typeface="+mn-ea"/>
                <a:cs typeface="Times New Roman" panose="02020603050405020304" pitchFamily="18" charset="0"/>
              </a:rPr>
              <a:t>第三，如果一个新程序执行的指令数更多，但每条指令执行的速度更快，则</a:t>
            </a:r>
            <a:r>
              <a:rPr lang="en-US" altLang="zh-CN" sz="1800" dirty="0">
                <a:effectLst/>
                <a:latin typeface="+mn-ea"/>
              </a:rPr>
              <a:t>MIPS</a:t>
            </a:r>
            <a:r>
              <a:rPr lang="zh-CN" altLang="zh-CN" sz="1800" dirty="0">
                <a:effectLst/>
                <a:latin typeface="+mn-ea"/>
                <a:cs typeface="Times New Roman" panose="02020603050405020304" pitchFamily="18" charset="0"/>
              </a:rPr>
              <a:t>可能会独立于性能而发生变化。</a:t>
            </a:r>
            <a:endParaRPr lang="en-US" altLang="zh-CN" sz="1800" dirty="0">
              <a:effectLst/>
              <a:latin typeface="+mn-ea"/>
              <a:cs typeface="Times New Roman" panose="02020603050405020304" pitchFamily="18" charset="0"/>
            </a:endParaRPr>
          </a:p>
          <a:p>
            <a:r>
              <a:rPr lang="en-US" altLang="zh-CN" dirty="0">
                <a:latin typeface="+mn-ea"/>
                <a:cs typeface="Times New Roman" panose="02020603050405020304" pitchFamily="18" charset="0"/>
              </a:rPr>
              <a:t>	</a:t>
            </a:r>
            <a:r>
              <a:rPr lang="zh-CN" altLang="zh-CN" sz="1800" dirty="0">
                <a:effectLst/>
                <a:latin typeface="+mn-ea"/>
                <a:cs typeface="Times New Roman" panose="02020603050405020304" pitchFamily="18" charset="0"/>
              </a:rPr>
              <a:t>因此，仅用</a:t>
            </a:r>
            <a:r>
              <a:rPr lang="en-US" altLang="zh-CN" sz="1800" dirty="0">
                <a:effectLst/>
                <a:latin typeface="+mn-ea"/>
              </a:rPr>
              <a:t>MIPS</a:t>
            </a:r>
            <a:r>
              <a:rPr lang="zh-CN" altLang="zh-CN" sz="1800" dirty="0">
                <a:effectLst/>
                <a:latin typeface="+mn-ea"/>
                <a:cs typeface="Times New Roman" panose="02020603050405020304" pitchFamily="18" charset="0"/>
              </a:rPr>
              <a:t>进行性能评估也是不可靠的。</a:t>
            </a:r>
            <a:r>
              <a:rPr lang="zh-CN" altLang="zh-CN" dirty="0">
                <a:effectLst/>
                <a:latin typeface="+mn-ea"/>
              </a:rPr>
              <a:t> </a:t>
            </a:r>
            <a:endParaRPr lang="zh-CN" altLang="en-US" dirty="0">
              <a:latin typeface="+mn-ea"/>
            </a:endParaRPr>
          </a:p>
        </p:txBody>
      </p:sp>
      <p:sp>
        <p:nvSpPr>
          <p:cNvPr id="8" name="箭头: 上 39">
            <a:extLst>
              <a:ext uri="{FF2B5EF4-FFF2-40B4-BE49-F238E27FC236}">
                <a16:creationId xmlns:a16="http://schemas.microsoft.com/office/drawing/2014/main" id="{CB6252D3-B281-AF43-9049-332CC38222B1}"/>
              </a:ext>
            </a:extLst>
          </p:cNvPr>
          <p:cNvSpPr/>
          <p:nvPr/>
        </p:nvSpPr>
        <p:spPr>
          <a:xfrm rot="5400000" flipV="1">
            <a:off x="8431225" y="2720518"/>
            <a:ext cx="212735" cy="444225"/>
          </a:xfrm>
          <a:prstGeom prst="upArrow">
            <a:avLst>
              <a:gd name="adj1" fmla="val 53669"/>
              <a:gd name="adj2" fmla="val 52344"/>
            </a:avLst>
          </a:prstGeom>
          <a:solidFill>
            <a:srgbClr val="FF0000"/>
          </a:solidFill>
          <a:ln>
            <a:solidFill>
              <a:srgbClr val="C00000"/>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9" name="文本框 8">
            <a:extLst>
              <a:ext uri="{FF2B5EF4-FFF2-40B4-BE49-F238E27FC236}">
                <a16:creationId xmlns:a16="http://schemas.microsoft.com/office/drawing/2014/main" id="{CEF77972-2298-EE4D-AD07-A541641D8728}"/>
              </a:ext>
            </a:extLst>
          </p:cNvPr>
          <p:cNvSpPr txBox="1"/>
          <p:nvPr/>
        </p:nvSpPr>
        <p:spPr>
          <a:xfrm>
            <a:off x="8886426" y="2742575"/>
            <a:ext cx="2100724" cy="400110"/>
          </a:xfrm>
          <a:prstGeom prst="rect">
            <a:avLst/>
          </a:prstGeom>
          <a:noFill/>
        </p:spPr>
        <p:txBody>
          <a:bodyPr wrap="square">
            <a:spAutoFit/>
          </a:bodyPr>
          <a:lstStyle/>
          <a:p>
            <a:r>
              <a:rPr lang="zh-CN" altLang="en-US" sz="2000" dirty="0">
                <a:solidFill>
                  <a:srgbClr val="FF0000"/>
                </a:solidFill>
                <a:latin typeface="+mn-ea"/>
              </a:rPr>
              <a:t>变慢！</a:t>
            </a:r>
          </a:p>
        </p:txBody>
      </p:sp>
    </p:spTree>
    <p:extLst>
      <p:ext uri="{BB962C8B-B14F-4D97-AF65-F5344CB8AC3E}">
        <p14:creationId xmlns:p14="http://schemas.microsoft.com/office/powerpoint/2010/main" val="356734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t>第一节：计算机系统的定义和类别</a:t>
            </a:r>
            <a:endParaRPr lang="en-US" altLang="zh-CN" dirty="0"/>
          </a:p>
          <a:p>
            <a:pPr lvl="1"/>
            <a:r>
              <a:rPr lang="zh-CN" altLang="en-US" dirty="0"/>
              <a:t>计算机系统的定义</a:t>
            </a:r>
            <a:endParaRPr lang="en-US" altLang="zh-CN" dirty="0"/>
          </a:p>
          <a:p>
            <a:pPr lvl="1"/>
            <a:r>
              <a:rPr lang="zh-CN" altLang="en-US" dirty="0"/>
              <a:t>计算机系统的类别</a:t>
            </a:r>
            <a:endParaRPr lang="en-US" altLang="zh-CN" dirty="0"/>
          </a:p>
          <a:p>
            <a:r>
              <a:rPr lang="zh-CN" altLang="en-US" dirty="0">
                <a:solidFill>
                  <a:srgbClr val="FF0000"/>
                </a:solidFill>
              </a:rPr>
              <a:t>第二节：计算机系统中的抽象层次</a:t>
            </a:r>
            <a:endParaRPr lang="en-US" altLang="zh-CN" dirty="0">
              <a:solidFill>
                <a:srgbClr val="FF0000"/>
              </a:solidFill>
            </a:endParaRPr>
          </a:p>
          <a:p>
            <a:pPr lvl="1"/>
            <a:r>
              <a:rPr lang="zh-CN" altLang="en-US" dirty="0"/>
              <a:t>计算机系统层次结构</a:t>
            </a:r>
            <a:endParaRPr lang="en-US" altLang="zh-CN" dirty="0"/>
          </a:p>
          <a:p>
            <a:pPr lvl="1"/>
            <a:r>
              <a:rPr lang="zh-CN" altLang="en-US" dirty="0"/>
              <a:t>计算机系统的不同用户</a:t>
            </a:r>
            <a:endParaRPr lang="en-US" altLang="zh-CN" dirty="0"/>
          </a:p>
          <a:p>
            <a:pPr lvl="1"/>
            <a:r>
              <a:rPr lang="zh-CN" altLang="en-US" dirty="0"/>
              <a:t>冯</a:t>
            </a:r>
            <a:r>
              <a:rPr lang="en-US" altLang="zh-CN" dirty="0"/>
              <a:t>·</a:t>
            </a:r>
            <a:r>
              <a:rPr lang="zh-CN" altLang="en-US" dirty="0"/>
              <a:t>诺依曼架构</a:t>
            </a:r>
            <a:endParaRPr lang="en-US" altLang="zh-CN" dirty="0"/>
          </a:p>
          <a:p>
            <a:pPr lvl="1"/>
            <a:r>
              <a:rPr lang="zh-CN" altLang="en-US" dirty="0"/>
              <a:t>程序的编译及执行过程</a:t>
            </a:r>
            <a:endParaRPr lang="en-US" altLang="zh-CN" dirty="0"/>
          </a:p>
          <a:p>
            <a:pPr marL="384175" lvl="1" indent="-384175">
              <a:spcBef>
                <a:spcPts val="1000"/>
              </a:spcBef>
              <a:buFont typeface="Wingdings" panose="05000000000000000000" pitchFamily="2" charset="2"/>
              <a:buChar char="Ø"/>
            </a:pPr>
            <a:r>
              <a:rPr lang="zh-CN" altLang="en-US" sz="2400" b="1" dirty="0"/>
              <a:t>第三节：计算机性能</a:t>
            </a:r>
            <a:endParaRPr lang="en-US" altLang="zh-CN" sz="2400" b="1" dirty="0"/>
          </a:p>
          <a:p>
            <a:pPr lvl="1"/>
            <a:r>
              <a:rPr lang="zh-CN" altLang="en-US" dirty="0"/>
              <a:t>性能的指标和度量</a:t>
            </a:r>
            <a:endParaRPr lang="en-US" altLang="zh-CN" dirty="0"/>
          </a:p>
          <a:p>
            <a:pPr lvl="1"/>
            <a:r>
              <a:rPr lang="en-US" altLang="zh-CN" dirty="0"/>
              <a:t>CPU</a:t>
            </a:r>
            <a:r>
              <a:rPr lang="zh-CN" altLang="en-US" dirty="0"/>
              <a:t>性能</a:t>
            </a:r>
            <a:endParaRPr lang="en-US" altLang="zh-CN" dirty="0"/>
          </a:p>
          <a:p>
            <a:pPr lvl="1"/>
            <a:r>
              <a:rPr lang="zh-CN" altLang="en-US" dirty="0"/>
              <a:t>指令性能</a:t>
            </a:r>
            <a:endParaRPr lang="en-US" altLang="zh-CN" dirty="0"/>
          </a:p>
          <a:p>
            <a:pPr lvl="1"/>
            <a:r>
              <a:rPr lang="zh-CN" altLang="en-US" dirty="0"/>
              <a:t>实例：处理器性能评测</a:t>
            </a:r>
          </a:p>
          <a:p>
            <a:pPr marL="0" lvl="1" indent="0">
              <a:spcBef>
                <a:spcPts val="1000"/>
              </a:spcBef>
              <a:buNone/>
            </a:pP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5</a:t>
            </a:fld>
            <a:endParaRPr lang="zh-CN" altLang="en-US" dirty="0"/>
          </a:p>
        </p:txBody>
      </p:sp>
    </p:spTree>
    <p:extLst>
      <p:ext uri="{BB962C8B-B14F-4D97-AF65-F5344CB8AC3E}">
        <p14:creationId xmlns:p14="http://schemas.microsoft.com/office/powerpoint/2010/main" val="3143896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计算机系统层次结构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3519831" cy="467908"/>
          </a:xfrm>
        </p:spPr>
        <p:txBody>
          <a:bodyPr/>
          <a:lstStyle/>
          <a:p>
            <a:r>
              <a:rPr lang="zh-CN" altLang="en-US" dirty="0"/>
              <a:t>计算机系统层次结构</a:t>
            </a:r>
            <a:r>
              <a:rPr lang="zh-CN" altLang="zh-CN" dirty="0"/>
              <a:t> </a:t>
            </a:r>
            <a:endParaRPr lang="zh-CN" altLang="en-US" dirty="0"/>
          </a:p>
          <a:p>
            <a:endParaRPr lang="zh-CN" altLang="en-US" dirty="0"/>
          </a:p>
        </p:txBody>
      </p:sp>
      <p:grpSp>
        <p:nvGrpSpPr>
          <p:cNvPr id="14" name="组合 13">
            <a:extLst>
              <a:ext uri="{FF2B5EF4-FFF2-40B4-BE49-F238E27FC236}">
                <a16:creationId xmlns:a16="http://schemas.microsoft.com/office/drawing/2014/main" id="{E1FC80C5-A5FC-1F42-A77B-CECAFA80C2EF}"/>
              </a:ext>
            </a:extLst>
          </p:cNvPr>
          <p:cNvGrpSpPr/>
          <p:nvPr/>
        </p:nvGrpSpPr>
        <p:grpSpPr>
          <a:xfrm>
            <a:off x="555714" y="1680415"/>
            <a:ext cx="5549008" cy="4283370"/>
            <a:chOff x="2398516" y="275906"/>
            <a:chExt cx="7712588" cy="4904109"/>
          </a:xfrm>
        </p:grpSpPr>
        <p:sp>
          <p:nvSpPr>
            <p:cNvPr id="15" name="矩形 14">
              <a:extLst>
                <a:ext uri="{FF2B5EF4-FFF2-40B4-BE49-F238E27FC236}">
                  <a16:creationId xmlns:a16="http://schemas.microsoft.com/office/drawing/2014/main" id="{A5D688C0-9070-6943-B91C-5E7D27F60E7B}"/>
                </a:ext>
              </a:extLst>
            </p:cNvPr>
            <p:cNvSpPr/>
            <p:nvPr/>
          </p:nvSpPr>
          <p:spPr>
            <a:xfrm>
              <a:off x="4143374" y="275906"/>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6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应用语言级</a:t>
              </a:r>
            </a:p>
          </p:txBody>
        </p:sp>
        <p:sp>
          <p:nvSpPr>
            <p:cNvPr id="16" name="矩形 15">
              <a:extLst>
                <a:ext uri="{FF2B5EF4-FFF2-40B4-BE49-F238E27FC236}">
                  <a16:creationId xmlns:a16="http://schemas.microsoft.com/office/drawing/2014/main" id="{49FBD934-1A70-5345-9F91-AA5D89BDD657}"/>
                </a:ext>
              </a:extLst>
            </p:cNvPr>
            <p:cNvSpPr/>
            <p:nvPr/>
          </p:nvSpPr>
          <p:spPr>
            <a:xfrm>
              <a:off x="4143374" y="976946"/>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5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高级语言级</a:t>
              </a:r>
            </a:p>
          </p:txBody>
        </p:sp>
        <p:sp>
          <p:nvSpPr>
            <p:cNvPr id="17" name="矩形 16">
              <a:extLst>
                <a:ext uri="{FF2B5EF4-FFF2-40B4-BE49-F238E27FC236}">
                  <a16:creationId xmlns:a16="http://schemas.microsoft.com/office/drawing/2014/main" id="{D12EFB28-3DF1-9041-AFB5-2FC9D0230FE1}"/>
                </a:ext>
              </a:extLst>
            </p:cNvPr>
            <p:cNvSpPr/>
            <p:nvPr/>
          </p:nvSpPr>
          <p:spPr>
            <a:xfrm>
              <a:off x="4143374" y="1677985"/>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4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汇编语言级</a:t>
              </a:r>
            </a:p>
          </p:txBody>
        </p:sp>
        <p:sp>
          <p:nvSpPr>
            <p:cNvPr id="18" name="矩形 17">
              <a:extLst>
                <a:ext uri="{FF2B5EF4-FFF2-40B4-BE49-F238E27FC236}">
                  <a16:creationId xmlns:a16="http://schemas.microsoft.com/office/drawing/2014/main" id="{B41A771B-6EE6-BF42-9EF7-B982B33BBFDF}"/>
                </a:ext>
              </a:extLst>
            </p:cNvPr>
            <p:cNvSpPr/>
            <p:nvPr/>
          </p:nvSpPr>
          <p:spPr>
            <a:xfrm>
              <a:off x="4143373" y="2379024"/>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3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操作系统级</a:t>
              </a:r>
            </a:p>
          </p:txBody>
        </p:sp>
        <p:sp>
          <p:nvSpPr>
            <p:cNvPr id="19" name="矩形 18">
              <a:extLst>
                <a:ext uri="{FF2B5EF4-FFF2-40B4-BE49-F238E27FC236}">
                  <a16:creationId xmlns:a16="http://schemas.microsoft.com/office/drawing/2014/main" id="{C76C95FD-1322-8647-97E1-841D16928BA0}"/>
                </a:ext>
              </a:extLst>
            </p:cNvPr>
            <p:cNvSpPr/>
            <p:nvPr/>
          </p:nvSpPr>
          <p:spPr>
            <a:xfrm>
              <a:off x="4143372" y="3317869"/>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2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传统机器级</a:t>
              </a:r>
            </a:p>
          </p:txBody>
        </p:sp>
        <p:sp>
          <p:nvSpPr>
            <p:cNvPr id="20" name="矩形 19">
              <a:extLst>
                <a:ext uri="{FF2B5EF4-FFF2-40B4-BE49-F238E27FC236}">
                  <a16:creationId xmlns:a16="http://schemas.microsoft.com/office/drawing/2014/main" id="{3475F768-7C8F-3749-A2A3-9518B0CBFE24}"/>
                </a:ext>
              </a:extLst>
            </p:cNvPr>
            <p:cNvSpPr/>
            <p:nvPr/>
          </p:nvSpPr>
          <p:spPr>
            <a:xfrm>
              <a:off x="4143372" y="4018909"/>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1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微程序机器级</a:t>
              </a:r>
            </a:p>
          </p:txBody>
        </p:sp>
        <p:sp>
          <p:nvSpPr>
            <p:cNvPr id="21" name="矩形 20">
              <a:extLst>
                <a:ext uri="{FF2B5EF4-FFF2-40B4-BE49-F238E27FC236}">
                  <a16:creationId xmlns:a16="http://schemas.microsoft.com/office/drawing/2014/main" id="{64D59A9B-974D-3347-A6C5-3BBB79091B4C}"/>
                </a:ext>
              </a:extLst>
            </p:cNvPr>
            <p:cNvSpPr/>
            <p:nvPr/>
          </p:nvSpPr>
          <p:spPr>
            <a:xfrm>
              <a:off x="4143372" y="4716782"/>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0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硬联逻辑级</a:t>
              </a:r>
            </a:p>
          </p:txBody>
        </p:sp>
        <p:cxnSp>
          <p:nvCxnSpPr>
            <p:cNvPr id="22" name="直接连接符 12">
              <a:extLst>
                <a:ext uri="{FF2B5EF4-FFF2-40B4-BE49-F238E27FC236}">
                  <a16:creationId xmlns:a16="http://schemas.microsoft.com/office/drawing/2014/main" id="{8166CEE0-F14B-3B41-B47B-807A23793818}"/>
                </a:ext>
              </a:extLst>
            </p:cNvPr>
            <p:cNvCxnSpPr/>
            <p:nvPr/>
          </p:nvCxnSpPr>
          <p:spPr>
            <a:xfrm>
              <a:off x="3954780" y="3078480"/>
              <a:ext cx="5790564" cy="0"/>
            </a:xfrm>
            <a:prstGeom prst="line">
              <a:avLst/>
            </a:prstGeom>
            <a:ln w="444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C96F9EF-F3FE-C645-BAE7-AE3AEFCD1A18}"/>
                </a:ext>
              </a:extLst>
            </p:cNvPr>
            <p:cNvSpPr txBox="1"/>
            <p:nvPr/>
          </p:nvSpPr>
          <p:spPr>
            <a:xfrm>
              <a:off x="7931784" y="2700933"/>
              <a:ext cx="21793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软、硬件界面</a:t>
              </a:r>
            </a:p>
          </p:txBody>
        </p:sp>
        <p:sp>
          <p:nvSpPr>
            <p:cNvPr id="24" name="文本框 23">
              <a:extLst>
                <a:ext uri="{FF2B5EF4-FFF2-40B4-BE49-F238E27FC236}">
                  <a16:creationId xmlns:a16="http://schemas.microsoft.com/office/drawing/2014/main" id="{47528D0A-B653-E744-82B3-68AF9FE733EB}"/>
                </a:ext>
              </a:extLst>
            </p:cNvPr>
            <p:cNvSpPr txBox="1"/>
            <p:nvPr/>
          </p:nvSpPr>
          <p:spPr>
            <a:xfrm>
              <a:off x="7305188" y="1306490"/>
              <a:ext cx="21793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应用软件</a:t>
              </a:r>
            </a:p>
          </p:txBody>
        </p:sp>
        <p:sp>
          <p:nvSpPr>
            <p:cNvPr id="25" name="文本框 24">
              <a:extLst>
                <a:ext uri="{FF2B5EF4-FFF2-40B4-BE49-F238E27FC236}">
                  <a16:creationId xmlns:a16="http://schemas.microsoft.com/office/drawing/2014/main" id="{52C53F37-9C7E-7C47-ACAC-4420C991D1B5}"/>
                </a:ext>
              </a:extLst>
            </p:cNvPr>
            <p:cNvSpPr txBox="1"/>
            <p:nvPr/>
          </p:nvSpPr>
          <p:spPr>
            <a:xfrm>
              <a:off x="7260268" y="3358211"/>
              <a:ext cx="930584" cy="392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硬件</a:t>
              </a:r>
            </a:p>
          </p:txBody>
        </p:sp>
        <p:sp>
          <p:nvSpPr>
            <p:cNvPr id="26" name="文本框 25">
              <a:extLst>
                <a:ext uri="{FF2B5EF4-FFF2-40B4-BE49-F238E27FC236}">
                  <a16:creationId xmlns:a16="http://schemas.microsoft.com/office/drawing/2014/main" id="{25DD974B-5ED2-AB40-A8E9-95D0B6D7BD1B}"/>
                </a:ext>
              </a:extLst>
            </p:cNvPr>
            <p:cNvSpPr txBox="1"/>
            <p:nvPr/>
          </p:nvSpPr>
          <p:spPr>
            <a:xfrm>
              <a:off x="7260271" y="4368078"/>
              <a:ext cx="930581" cy="392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固件</a:t>
              </a:r>
            </a:p>
          </p:txBody>
        </p:sp>
        <p:sp>
          <p:nvSpPr>
            <p:cNvPr id="27" name="文本框 26">
              <a:extLst>
                <a:ext uri="{FF2B5EF4-FFF2-40B4-BE49-F238E27FC236}">
                  <a16:creationId xmlns:a16="http://schemas.microsoft.com/office/drawing/2014/main" id="{D41DD095-8E23-7242-83A1-B0A3F29F51F0}"/>
                </a:ext>
              </a:extLst>
            </p:cNvPr>
            <p:cNvSpPr txBox="1"/>
            <p:nvPr/>
          </p:nvSpPr>
          <p:spPr>
            <a:xfrm>
              <a:off x="2398516" y="1306490"/>
              <a:ext cx="11861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虚拟机</a:t>
              </a:r>
            </a:p>
          </p:txBody>
        </p:sp>
        <p:sp>
          <p:nvSpPr>
            <p:cNvPr id="28" name="文本框 27">
              <a:extLst>
                <a:ext uri="{FF2B5EF4-FFF2-40B4-BE49-F238E27FC236}">
                  <a16:creationId xmlns:a16="http://schemas.microsoft.com/office/drawing/2014/main" id="{993A8E8A-3B06-F04A-A49B-9F299033D750}"/>
                </a:ext>
              </a:extLst>
            </p:cNvPr>
            <p:cNvSpPr txBox="1"/>
            <p:nvPr/>
          </p:nvSpPr>
          <p:spPr>
            <a:xfrm>
              <a:off x="2401761" y="4029524"/>
              <a:ext cx="11861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物理机</a:t>
              </a:r>
            </a:p>
          </p:txBody>
        </p:sp>
        <p:grpSp>
          <p:nvGrpSpPr>
            <p:cNvPr id="29" name="组合 28">
              <a:extLst>
                <a:ext uri="{FF2B5EF4-FFF2-40B4-BE49-F238E27FC236}">
                  <a16:creationId xmlns:a16="http://schemas.microsoft.com/office/drawing/2014/main" id="{0F6DD66B-71E1-554F-B2E9-9C2A9F9B5797}"/>
                </a:ext>
              </a:extLst>
            </p:cNvPr>
            <p:cNvGrpSpPr/>
            <p:nvPr/>
          </p:nvGrpSpPr>
          <p:grpSpPr>
            <a:xfrm>
              <a:off x="3454574" y="288432"/>
              <a:ext cx="419100" cy="2566351"/>
              <a:chOff x="3467100" y="275906"/>
              <a:chExt cx="419100" cy="2566351"/>
            </a:xfrm>
          </p:grpSpPr>
          <p:cxnSp>
            <p:nvCxnSpPr>
              <p:cNvPr id="47" name="直接连接符 22">
                <a:extLst>
                  <a:ext uri="{FF2B5EF4-FFF2-40B4-BE49-F238E27FC236}">
                    <a16:creationId xmlns:a16="http://schemas.microsoft.com/office/drawing/2014/main" id="{39A9C165-4B89-8C43-A871-4DEFFFC6495F}"/>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25">
                <a:extLst>
                  <a:ext uri="{FF2B5EF4-FFF2-40B4-BE49-F238E27FC236}">
                    <a16:creationId xmlns:a16="http://schemas.microsoft.com/office/drawing/2014/main" id="{DD81B13F-F76F-5F4C-8157-57AB8FDF68A8}"/>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27">
                <a:extLst>
                  <a:ext uri="{FF2B5EF4-FFF2-40B4-BE49-F238E27FC236}">
                    <a16:creationId xmlns:a16="http://schemas.microsoft.com/office/drawing/2014/main" id="{FF727430-4D15-7042-8D17-3A563C5B7A59}"/>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29">
                <a:extLst>
                  <a:ext uri="{FF2B5EF4-FFF2-40B4-BE49-F238E27FC236}">
                    <a16:creationId xmlns:a16="http://schemas.microsoft.com/office/drawing/2014/main" id="{A027E3C0-094C-4140-9F93-0E377291C152}"/>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6FBA86EB-7A8B-8A4D-B51C-5B6416330614}"/>
                </a:ext>
              </a:extLst>
            </p:cNvPr>
            <p:cNvGrpSpPr/>
            <p:nvPr/>
          </p:nvGrpSpPr>
          <p:grpSpPr>
            <a:xfrm flipH="1">
              <a:off x="6815454" y="275906"/>
              <a:ext cx="419100" cy="2566351"/>
              <a:chOff x="3467100" y="275906"/>
              <a:chExt cx="419100" cy="2566351"/>
            </a:xfrm>
          </p:grpSpPr>
          <p:cxnSp>
            <p:nvCxnSpPr>
              <p:cNvPr id="43" name="直接连接符 32">
                <a:extLst>
                  <a:ext uri="{FF2B5EF4-FFF2-40B4-BE49-F238E27FC236}">
                    <a16:creationId xmlns:a16="http://schemas.microsoft.com/office/drawing/2014/main" id="{4A8EF6AA-0803-CA4E-A3EB-C68E94D98546}"/>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33">
                <a:extLst>
                  <a:ext uri="{FF2B5EF4-FFF2-40B4-BE49-F238E27FC236}">
                    <a16:creationId xmlns:a16="http://schemas.microsoft.com/office/drawing/2014/main" id="{45C69BC5-67E3-8046-B1F3-8099A308CB5F}"/>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34">
                <a:extLst>
                  <a:ext uri="{FF2B5EF4-FFF2-40B4-BE49-F238E27FC236}">
                    <a16:creationId xmlns:a16="http://schemas.microsoft.com/office/drawing/2014/main" id="{F6DCD379-110C-7741-BEF6-50AD98A8686C}"/>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35">
                <a:extLst>
                  <a:ext uri="{FF2B5EF4-FFF2-40B4-BE49-F238E27FC236}">
                    <a16:creationId xmlns:a16="http://schemas.microsoft.com/office/drawing/2014/main" id="{D77A285A-DE82-D541-BE28-1243B9E69C22}"/>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06811A0D-0DBB-AC4C-86F7-1580507DAB7E}"/>
                </a:ext>
              </a:extLst>
            </p:cNvPr>
            <p:cNvGrpSpPr/>
            <p:nvPr/>
          </p:nvGrpSpPr>
          <p:grpSpPr>
            <a:xfrm>
              <a:off x="3443921" y="3549485"/>
              <a:ext cx="419100" cy="1423340"/>
              <a:chOff x="3467100" y="275906"/>
              <a:chExt cx="419100" cy="2566351"/>
            </a:xfrm>
          </p:grpSpPr>
          <p:cxnSp>
            <p:nvCxnSpPr>
              <p:cNvPr id="39" name="直接连接符 37">
                <a:extLst>
                  <a:ext uri="{FF2B5EF4-FFF2-40B4-BE49-F238E27FC236}">
                    <a16:creationId xmlns:a16="http://schemas.microsoft.com/office/drawing/2014/main" id="{1DEB8997-13A3-D84F-AC24-218C9A6570EE}"/>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8">
                <a:extLst>
                  <a:ext uri="{FF2B5EF4-FFF2-40B4-BE49-F238E27FC236}">
                    <a16:creationId xmlns:a16="http://schemas.microsoft.com/office/drawing/2014/main" id="{288FA4FE-751C-2842-881A-AF1EE3253E07}"/>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39">
                <a:extLst>
                  <a:ext uri="{FF2B5EF4-FFF2-40B4-BE49-F238E27FC236}">
                    <a16:creationId xmlns:a16="http://schemas.microsoft.com/office/drawing/2014/main" id="{D3FD257C-93CC-FA4A-93DE-AEA80CED245A}"/>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0">
                <a:extLst>
                  <a:ext uri="{FF2B5EF4-FFF2-40B4-BE49-F238E27FC236}">
                    <a16:creationId xmlns:a16="http://schemas.microsoft.com/office/drawing/2014/main" id="{027CC40A-2C5D-0F43-BCDA-67AE2A1131D3}"/>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410D0808-C982-BF48-86CE-41555D8EDD88}"/>
                </a:ext>
              </a:extLst>
            </p:cNvPr>
            <p:cNvGrpSpPr/>
            <p:nvPr/>
          </p:nvGrpSpPr>
          <p:grpSpPr>
            <a:xfrm flipH="1">
              <a:off x="6841169" y="4236728"/>
              <a:ext cx="419100" cy="736088"/>
              <a:chOff x="3467100" y="275906"/>
              <a:chExt cx="419100" cy="2566351"/>
            </a:xfrm>
          </p:grpSpPr>
          <p:cxnSp>
            <p:nvCxnSpPr>
              <p:cNvPr id="35" name="直接连接符 47">
                <a:extLst>
                  <a:ext uri="{FF2B5EF4-FFF2-40B4-BE49-F238E27FC236}">
                    <a16:creationId xmlns:a16="http://schemas.microsoft.com/office/drawing/2014/main" id="{97569A70-17E6-CE43-97D0-AD2B2080B725}"/>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48">
                <a:extLst>
                  <a:ext uri="{FF2B5EF4-FFF2-40B4-BE49-F238E27FC236}">
                    <a16:creationId xmlns:a16="http://schemas.microsoft.com/office/drawing/2014/main" id="{A4D425E6-C83D-BB47-AD95-4E0400262D0B}"/>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49">
                <a:extLst>
                  <a:ext uri="{FF2B5EF4-FFF2-40B4-BE49-F238E27FC236}">
                    <a16:creationId xmlns:a16="http://schemas.microsoft.com/office/drawing/2014/main" id="{AC041EF3-BE26-494F-906E-4F934F270E7D}"/>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50">
                <a:extLst>
                  <a:ext uri="{FF2B5EF4-FFF2-40B4-BE49-F238E27FC236}">
                    <a16:creationId xmlns:a16="http://schemas.microsoft.com/office/drawing/2014/main" id="{D809269C-7AC0-014F-8094-6DFF8A5A7DC4}"/>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54">
              <a:extLst>
                <a:ext uri="{FF2B5EF4-FFF2-40B4-BE49-F238E27FC236}">
                  <a16:creationId xmlns:a16="http://schemas.microsoft.com/office/drawing/2014/main" id="{4B7FD374-D011-694F-8260-5B9B93FB529E}"/>
                </a:ext>
              </a:extLst>
            </p:cNvPr>
            <p:cNvCxnSpPr/>
            <p:nvPr/>
          </p:nvCxnSpPr>
          <p:spPr>
            <a:xfrm flipH="1">
              <a:off x="7020241" y="3549485"/>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23EF039F-8BC6-F74C-8DAE-9F8978FBF01A}"/>
              </a:ext>
            </a:extLst>
          </p:cNvPr>
          <p:cNvSpPr txBox="1"/>
          <p:nvPr/>
        </p:nvSpPr>
        <p:spPr>
          <a:xfrm>
            <a:off x="7819" y="6137057"/>
            <a:ext cx="53241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计算机系统层次结构</a:t>
            </a:r>
          </a:p>
        </p:txBody>
      </p:sp>
      <p:sp>
        <p:nvSpPr>
          <p:cNvPr id="52" name="文本框 51">
            <a:extLst>
              <a:ext uri="{FF2B5EF4-FFF2-40B4-BE49-F238E27FC236}">
                <a16:creationId xmlns:a16="http://schemas.microsoft.com/office/drawing/2014/main" id="{3F862D53-AB6E-0449-A122-0C495C2D8195}"/>
              </a:ext>
            </a:extLst>
          </p:cNvPr>
          <p:cNvSpPr txBox="1"/>
          <p:nvPr/>
        </p:nvSpPr>
        <p:spPr>
          <a:xfrm>
            <a:off x="6852632" y="1691356"/>
            <a:ext cx="4559539" cy="369332"/>
          </a:xfrm>
          <a:prstGeom prst="rect">
            <a:avLst/>
          </a:prstGeom>
          <a:noFill/>
        </p:spPr>
        <p:txBody>
          <a:bodyPr wrap="square">
            <a:spAutoFit/>
          </a:bodyPr>
          <a:lstStyle/>
          <a:p>
            <a:r>
              <a:rPr lang="zh-CN" altLang="zh-CN" dirty="0"/>
              <a:t>面向一般用户使用计算机完成某些特定任务  </a:t>
            </a:r>
            <a:endParaRPr lang="zh-CN" altLang="en-US" dirty="0"/>
          </a:p>
        </p:txBody>
      </p:sp>
      <p:cxnSp>
        <p:nvCxnSpPr>
          <p:cNvPr id="54" name="直接箭头连接符 92">
            <a:extLst>
              <a:ext uri="{FF2B5EF4-FFF2-40B4-BE49-F238E27FC236}">
                <a16:creationId xmlns:a16="http://schemas.microsoft.com/office/drawing/2014/main" id="{AA0A5BF6-DB54-2745-9ECF-58CB5BE4B6E9}"/>
              </a:ext>
            </a:extLst>
          </p:cNvPr>
          <p:cNvCxnSpPr>
            <a:cxnSpLocks/>
            <a:stCxn id="52" idx="1"/>
          </p:cNvCxnSpPr>
          <p:nvPr/>
        </p:nvCxnSpPr>
        <p:spPr>
          <a:xfrm flipH="1">
            <a:off x="4085938" y="1876022"/>
            <a:ext cx="2766694" cy="6692"/>
          </a:xfrm>
          <a:prstGeom prst="straightConnector1">
            <a:avLst/>
          </a:prstGeom>
          <a:ln w="22225">
            <a:solidFill>
              <a:srgbClr val="0070C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20D1EBE-4BCD-C44A-BE09-2A4EFDE1C001}"/>
              </a:ext>
            </a:extLst>
          </p:cNvPr>
          <p:cNvSpPr txBox="1"/>
          <p:nvPr/>
        </p:nvSpPr>
        <p:spPr>
          <a:xfrm>
            <a:off x="6860552" y="3551830"/>
            <a:ext cx="4870286" cy="369332"/>
          </a:xfrm>
          <a:prstGeom prst="rect">
            <a:avLst/>
          </a:prstGeom>
          <a:noFill/>
        </p:spPr>
        <p:txBody>
          <a:bodyPr wrap="square">
            <a:spAutoFit/>
          </a:bodyPr>
          <a:lstStyle/>
          <a:p>
            <a:r>
              <a:rPr lang="zh-CN" altLang="zh-CN" dirty="0"/>
              <a:t>管理和分配传统机器的各种硬件资源  </a:t>
            </a:r>
            <a:endParaRPr lang="zh-CN" altLang="en-US" dirty="0"/>
          </a:p>
        </p:txBody>
      </p:sp>
      <p:cxnSp>
        <p:nvCxnSpPr>
          <p:cNvPr id="58" name="直接箭头连接符 92">
            <a:extLst>
              <a:ext uri="{FF2B5EF4-FFF2-40B4-BE49-F238E27FC236}">
                <a16:creationId xmlns:a16="http://schemas.microsoft.com/office/drawing/2014/main" id="{AF26226C-D952-6142-81CB-AE1D54727B45}"/>
              </a:ext>
            </a:extLst>
          </p:cNvPr>
          <p:cNvCxnSpPr>
            <a:cxnSpLocks/>
            <a:stCxn id="57" idx="1"/>
          </p:cNvCxnSpPr>
          <p:nvPr/>
        </p:nvCxnSpPr>
        <p:spPr>
          <a:xfrm flipH="1">
            <a:off x="4093858" y="3736496"/>
            <a:ext cx="2766694" cy="6692"/>
          </a:xfrm>
          <a:prstGeom prst="straightConnector1">
            <a:avLst/>
          </a:prstGeom>
          <a:ln w="22225">
            <a:solidFill>
              <a:srgbClr val="0070C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C47A1686-9BA7-3946-9E8D-E692F1B7B7FB}"/>
              </a:ext>
            </a:extLst>
          </p:cNvPr>
          <p:cNvSpPr txBox="1"/>
          <p:nvPr/>
        </p:nvSpPr>
        <p:spPr>
          <a:xfrm>
            <a:off x="6858576" y="4381130"/>
            <a:ext cx="1932997" cy="369332"/>
          </a:xfrm>
          <a:prstGeom prst="rect">
            <a:avLst/>
          </a:prstGeom>
          <a:noFill/>
        </p:spPr>
        <p:txBody>
          <a:bodyPr wrap="square">
            <a:spAutoFit/>
          </a:bodyPr>
          <a:lstStyle/>
          <a:p>
            <a:r>
              <a:rPr lang="zh-CN" altLang="en-US" dirty="0"/>
              <a:t>语言为指令集</a:t>
            </a:r>
            <a:r>
              <a:rPr lang="zh-CN" altLang="zh-CN" dirty="0"/>
              <a:t>  </a:t>
            </a:r>
            <a:endParaRPr lang="zh-CN" altLang="en-US" dirty="0"/>
          </a:p>
        </p:txBody>
      </p:sp>
      <p:cxnSp>
        <p:nvCxnSpPr>
          <p:cNvPr id="62" name="直接箭头连接符 92">
            <a:extLst>
              <a:ext uri="{FF2B5EF4-FFF2-40B4-BE49-F238E27FC236}">
                <a16:creationId xmlns:a16="http://schemas.microsoft.com/office/drawing/2014/main" id="{2F4923A7-1913-E141-8742-8E97E1D2110B}"/>
              </a:ext>
            </a:extLst>
          </p:cNvPr>
          <p:cNvCxnSpPr>
            <a:cxnSpLocks/>
            <a:stCxn id="61" idx="1"/>
          </p:cNvCxnSpPr>
          <p:nvPr/>
        </p:nvCxnSpPr>
        <p:spPr>
          <a:xfrm flipH="1">
            <a:off x="4721274" y="4565796"/>
            <a:ext cx="2137302" cy="6692"/>
          </a:xfrm>
          <a:prstGeom prst="straightConnector1">
            <a:avLst/>
          </a:prstGeom>
          <a:ln w="22225">
            <a:solidFill>
              <a:srgbClr val="0070C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92">
            <a:extLst>
              <a:ext uri="{FF2B5EF4-FFF2-40B4-BE49-F238E27FC236}">
                <a16:creationId xmlns:a16="http://schemas.microsoft.com/office/drawing/2014/main" id="{8A5F106F-3E93-462B-9ECA-13616F82C4B0}"/>
              </a:ext>
            </a:extLst>
          </p:cNvPr>
          <p:cNvCxnSpPr>
            <a:cxnSpLocks/>
          </p:cNvCxnSpPr>
          <p:nvPr/>
        </p:nvCxnSpPr>
        <p:spPr>
          <a:xfrm flipH="1">
            <a:off x="6038047" y="4128252"/>
            <a:ext cx="1629578" cy="17078"/>
          </a:xfrm>
          <a:prstGeom prst="straightConnector1">
            <a:avLst/>
          </a:prstGeom>
          <a:ln w="22225">
            <a:solidFill>
              <a:srgbClr val="0070C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F39643FC-23E1-4292-AEC1-024E55D59D9C}"/>
              </a:ext>
            </a:extLst>
          </p:cNvPr>
          <p:cNvSpPr txBox="1"/>
          <p:nvPr/>
        </p:nvSpPr>
        <p:spPr>
          <a:xfrm>
            <a:off x="7749368" y="3921162"/>
            <a:ext cx="3880653" cy="369332"/>
          </a:xfrm>
          <a:prstGeom prst="rect">
            <a:avLst/>
          </a:prstGeom>
          <a:noFill/>
        </p:spPr>
        <p:txBody>
          <a:bodyPr wrap="square">
            <a:spAutoFit/>
          </a:bodyPr>
          <a:lstStyle/>
          <a:p>
            <a:r>
              <a:rPr lang="zh-CN" altLang="zh-CN" dirty="0">
                <a:solidFill>
                  <a:srgbClr val="FF0000"/>
                </a:solidFill>
              </a:rPr>
              <a:t>指令集体系结构</a:t>
            </a:r>
            <a:r>
              <a:rPr lang="en-US" altLang="zh-CN" dirty="0">
                <a:solidFill>
                  <a:srgbClr val="FF0000"/>
                </a:solidFill>
              </a:rPr>
              <a:t>(ISA)</a:t>
            </a:r>
            <a:r>
              <a:rPr lang="zh-CN" altLang="zh-CN" dirty="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34532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righ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right)">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right)">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right)">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61"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计算机系统层次结构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3519831" cy="467908"/>
          </a:xfrm>
        </p:spPr>
        <p:txBody>
          <a:bodyPr/>
          <a:lstStyle/>
          <a:p>
            <a:r>
              <a:rPr lang="zh-CN" altLang="en-US" dirty="0"/>
              <a:t>计算机系统层次结构</a:t>
            </a:r>
            <a:r>
              <a:rPr lang="zh-CN" altLang="zh-CN" dirty="0"/>
              <a:t> </a:t>
            </a:r>
            <a:endParaRPr lang="zh-CN" altLang="en-US" dirty="0"/>
          </a:p>
          <a:p>
            <a:endParaRPr lang="zh-CN" altLang="en-US" dirty="0"/>
          </a:p>
        </p:txBody>
      </p:sp>
      <p:grpSp>
        <p:nvGrpSpPr>
          <p:cNvPr id="14" name="组合 13">
            <a:extLst>
              <a:ext uri="{FF2B5EF4-FFF2-40B4-BE49-F238E27FC236}">
                <a16:creationId xmlns:a16="http://schemas.microsoft.com/office/drawing/2014/main" id="{E1FC80C5-A5FC-1F42-A77B-CECAFA80C2EF}"/>
              </a:ext>
            </a:extLst>
          </p:cNvPr>
          <p:cNvGrpSpPr/>
          <p:nvPr/>
        </p:nvGrpSpPr>
        <p:grpSpPr>
          <a:xfrm>
            <a:off x="555714" y="1680415"/>
            <a:ext cx="5549008" cy="4283370"/>
            <a:chOff x="2398516" y="275906"/>
            <a:chExt cx="7712588" cy="4904109"/>
          </a:xfrm>
        </p:grpSpPr>
        <p:sp>
          <p:nvSpPr>
            <p:cNvPr id="15" name="矩形 14">
              <a:extLst>
                <a:ext uri="{FF2B5EF4-FFF2-40B4-BE49-F238E27FC236}">
                  <a16:creationId xmlns:a16="http://schemas.microsoft.com/office/drawing/2014/main" id="{A5D688C0-9070-6943-B91C-5E7D27F60E7B}"/>
                </a:ext>
              </a:extLst>
            </p:cNvPr>
            <p:cNvSpPr/>
            <p:nvPr/>
          </p:nvSpPr>
          <p:spPr>
            <a:xfrm>
              <a:off x="4143374" y="275906"/>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6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应用语言级</a:t>
              </a:r>
            </a:p>
          </p:txBody>
        </p:sp>
        <p:sp>
          <p:nvSpPr>
            <p:cNvPr id="16" name="矩形 15">
              <a:extLst>
                <a:ext uri="{FF2B5EF4-FFF2-40B4-BE49-F238E27FC236}">
                  <a16:creationId xmlns:a16="http://schemas.microsoft.com/office/drawing/2014/main" id="{49FBD934-1A70-5345-9F91-AA5D89BDD657}"/>
                </a:ext>
              </a:extLst>
            </p:cNvPr>
            <p:cNvSpPr/>
            <p:nvPr/>
          </p:nvSpPr>
          <p:spPr>
            <a:xfrm>
              <a:off x="4143374" y="976946"/>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5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高级语言级</a:t>
              </a:r>
            </a:p>
          </p:txBody>
        </p:sp>
        <p:sp>
          <p:nvSpPr>
            <p:cNvPr id="17" name="矩形 16">
              <a:extLst>
                <a:ext uri="{FF2B5EF4-FFF2-40B4-BE49-F238E27FC236}">
                  <a16:creationId xmlns:a16="http://schemas.microsoft.com/office/drawing/2014/main" id="{D12EFB28-3DF1-9041-AFB5-2FC9D0230FE1}"/>
                </a:ext>
              </a:extLst>
            </p:cNvPr>
            <p:cNvSpPr/>
            <p:nvPr/>
          </p:nvSpPr>
          <p:spPr>
            <a:xfrm>
              <a:off x="4143374" y="1677985"/>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4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汇编语言级</a:t>
              </a:r>
            </a:p>
          </p:txBody>
        </p:sp>
        <p:sp>
          <p:nvSpPr>
            <p:cNvPr id="18" name="矩形 17">
              <a:extLst>
                <a:ext uri="{FF2B5EF4-FFF2-40B4-BE49-F238E27FC236}">
                  <a16:creationId xmlns:a16="http://schemas.microsoft.com/office/drawing/2014/main" id="{B41A771B-6EE6-BF42-9EF7-B982B33BBFDF}"/>
                </a:ext>
              </a:extLst>
            </p:cNvPr>
            <p:cNvSpPr/>
            <p:nvPr/>
          </p:nvSpPr>
          <p:spPr>
            <a:xfrm>
              <a:off x="4143373" y="2379024"/>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操作系统级</a:t>
              </a:r>
            </a:p>
          </p:txBody>
        </p:sp>
        <p:sp>
          <p:nvSpPr>
            <p:cNvPr id="19" name="矩形 18">
              <a:extLst>
                <a:ext uri="{FF2B5EF4-FFF2-40B4-BE49-F238E27FC236}">
                  <a16:creationId xmlns:a16="http://schemas.microsoft.com/office/drawing/2014/main" id="{C76C95FD-1322-8647-97E1-841D16928BA0}"/>
                </a:ext>
              </a:extLst>
            </p:cNvPr>
            <p:cNvSpPr/>
            <p:nvPr/>
          </p:nvSpPr>
          <p:spPr>
            <a:xfrm>
              <a:off x="4143372" y="3317869"/>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传统机器级</a:t>
              </a:r>
            </a:p>
          </p:txBody>
        </p:sp>
        <p:sp>
          <p:nvSpPr>
            <p:cNvPr id="20" name="矩形 19">
              <a:extLst>
                <a:ext uri="{FF2B5EF4-FFF2-40B4-BE49-F238E27FC236}">
                  <a16:creationId xmlns:a16="http://schemas.microsoft.com/office/drawing/2014/main" id="{3475F768-7C8F-3749-A2A3-9518B0CBFE24}"/>
                </a:ext>
              </a:extLst>
            </p:cNvPr>
            <p:cNvSpPr/>
            <p:nvPr/>
          </p:nvSpPr>
          <p:spPr>
            <a:xfrm>
              <a:off x="4143372" y="4018909"/>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微程序机器级</a:t>
              </a:r>
            </a:p>
          </p:txBody>
        </p:sp>
        <p:sp>
          <p:nvSpPr>
            <p:cNvPr id="21" name="矩形 20">
              <a:extLst>
                <a:ext uri="{FF2B5EF4-FFF2-40B4-BE49-F238E27FC236}">
                  <a16:creationId xmlns:a16="http://schemas.microsoft.com/office/drawing/2014/main" id="{64D59A9B-974D-3347-A6C5-3BBB79091B4C}"/>
                </a:ext>
              </a:extLst>
            </p:cNvPr>
            <p:cNvSpPr/>
            <p:nvPr/>
          </p:nvSpPr>
          <p:spPr>
            <a:xfrm>
              <a:off x="4143372" y="4716782"/>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0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硬联逻辑级</a:t>
              </a:r>
            </a:p>
          </p:txBody>
        </p:sp>
        <p:cxnSp>
          <p:nvCxnSpPr>
            <p:cNvPr id="22" name="直接连接符 12">
              <a:extLst>
                <a:ext uri="{FF2B5EF4-FFF2-40B4-BE49-F238E27FC236}">
                  <a16:creationId xmlns:a16="http://schemas.microsoft.com/office/drawing/2014/main" id="{8166CEE0-F14B-3B41-B47B-807A23793818}"/>
                </a:ext>
              </a:extLst>
            </p:cNvPr>
            <p:cNvCxnSpPr/>
            <p:nvPr/>
          </p:nvCxnSpPr>
          <p:spPr>
            <a:xfrm>
              <a:off x="3954780" y="3078480"/>
              <a:ext cx="5790564" cy="0"/>
            </a:xfrm>
            <a:prstGeom prst="line">
              <a:avLst/>
            </a:prstGeom>
            <a:ln w="444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C96F9EF-F3FE-C645-BAE7-AE3AEFCD1A18}"/>
                </a:ext>
              </a:extLst>
            </p:cNvPr>
            <p:cNvSpPr txBox="1"/>
            <p:nvPr/>
          </p:nvSpPr>
          <p:spPr>
            <a:xfrm>
              <a:off x="7931784" y="2700933"/>
              <a:ext cx="21793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软、硬件界面</a:t>
              </a:r>
            </a:p>
          </p:txBody>
        </p:sp>
        <p:sp>
          <p:nvSpPr>
            <p:cNvPr id="24" name="文本框 23">
              <a:extLst>
                <a:ext uri="{FF2B5EF4-FFF2-40B4-BE49-F238E27FC236}">
                  <a16:creationId xmlns:a16="http://schemas.microsoft.com/office/drawing/2014/main" id="{47528D0A-B653-E744-82B3-68AF9FE733EB}"/>
                </a:ext>
              </a:extLst>
            </p:cNvPr>
            <p:cNvSpPr txBox="1"/>
            <p:nvPr/>
          </p:nvSpPr>
          <p:spPr>
            <a:xfrm>
              <a:off x="7305188" y="1306490"/>
              <a:ext cx="21793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应用软件</a:t>
              </a:r>
            </a:p>
          </p:txBody>
        </p:sp>
        <p:sp>
          <p:nvSpPr>
            <p:cNvPr id="25" name="文本框 24">
              <a:extLst>
                <a:ext uri="{FF2B5EF4-FFF2-40B4-BE49-F238E27FC236}">
                  <a16:creationId xmlns:a16="http://schemas.microsoft.com/office/drawing/2014/main" id="{52C53F37-9C7E-7C47-ACAC-4420C991D1B5}"/>
                </a:ext>
              </a:extLst>
            </p:cNvPr>
            <p:cNvSpPr txBox="1"/>
            <p:nvPr/>
          </p:nvSpPr>
          <p:spPr>
            <a:xfrm>
              <a:off x="7260268" y="3358211"/>
              <a:ext cx="930584" cy="392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硬件</a:t>
              </a:r>
            </a:p>
          </p:txBody>
        </p:sp>
        <p:sp>
          <p:nvSpPr>
            <p:cNvPr id="26" name="文本框 25">
              <a:extLst>
                <a:ext uri="{FF2B5EF4-FFF2-40B4-BE49-F238E27FC236}">
                  <a16:creationId xmlns:a16="http://schemas.microsoft.com/office/drawing/2014/main" id="{25DD974B-5ED2-AB40-A8E9-95D0B6D7BD1B}"/>
                </a:ext>
              </a:extLst>
            </p:cNvPr>
            <p:cNvSpPr txBox="1"/>
            <p:nvPr/>
          </p:nvSpPr>
          <p:spPr>
            <a:xfrm>
              <a:off x="7260271" y="4368078"/>
              <a:ext cx="930581" cy="392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固件</a:t>
              </a:r>
            </a:p>
          </p:txBody>
        </p:sp>
        <p:sp>
          <p:nvSpPr>
            <p:cNvPr id="27" name="文本框 26">
              <a:extLst>
                <a:ext uri="{FF2B5EF4-FFF2-40B4-BE49-F238E27FC236}">
                  <a16:creationId xmlns:a16="http://schemas.microsoft.com/office/drawing/2014/main" id="{D41DD095-8E23-7242-83A1-B0A3F29F51F0}"/>
                </a:ext>
              </a:extLst>
            </p:cNvPr>
            <p:cNvSpPr txBox="1"/>
            <p:nvPr/>
          </p:nvSpPr>
          <p:spPr>
            <a:xfrm>
              <a:off x="2398516" y="1306490"/>
              <a:ext cx="11861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虚拟机</a:t>
              </a:r>
            </a:p>
          </p:txBody>
        </p:sp>
        <p:sp>
          <p:nvSpPr>
            <p:cNvPr id="28" name="文本框 27">
              <a:extLst>
                <a:ext uri="{FF2B5EF4-FFF2-40B4-BE49-F238E27FC236}">
                  <a16:creationId xmlns:a16="http://schemas.microsoft.com/office/drawing/2014/main" id="{993A8E8A-3B06-F04A-A49B-9F299033D750}"/>
                </a:ext>
              </a:extLst>
            </p:cNvPr>
            <p:cNvSpPr txBox="1"/>
            <p:nvPr/>
          </p:nvSpPr>
          <p:spPr>
            <a:xfrm>
              <a:off x="2401761" y="4029524"/>
              <a:ext cx="11861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物理机</a:t>
              </a:r>
            </a:p>
          </p:txBody>
        </p:sp>
        <p:grpSp>
          <p:nvGrpSpPr>
            <p:cNvPr id="29" name="组合 28">
              <a:extLst>
                <a:ext uri="{FF2B5EF4-FFF2-40B4-BE49-F238E27FC236}">
                  <a16:creationId xmlns:a16="http://schemas.microsoft.com/office/drawing/2014/main" id="{0F6DD66B-71E1-554F-B2E9-9C2A9F9B5797}"/>
                </a:ext>
              </a:extLst>
            </p:cNvPr>
            <p:cNvGrpSpPr/>
            <p:nvPr/>
          </p:nvGrpSpPr>
          <p:grpSpPr>
            <a:xfrm>
              <a:off x="3454574" y="288432"/>
              <a:ext cx="419100" cy="2566351"/>
              <a:chOff x="3467100" y="275906"/>
              <a:chExt cx="419100" cy="2566351"/>
            </a:xfrm>
          </p:grpSpPr>
          <p:cxnSp>
            <p:nvCxnSpPr>
              <p:cNvPr id="47" name="直接连接符 22">
                <a:extLst>
                  <a:ext uri="{FF2B5EF4-FFF2-40B4-BE49-F238E27FC236}">
                    <a16:creationId xmlns:a16="http://schemas.microsoft.com/office/drawing/2014/main" id="{39A9C165-4B89-8C43-A871-4DEFFFC6495F}"/>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25">
                <a:extLst>
                  <a:ext uri="{FF2B5EF4-FFF2-40B4-BE49-F238E27FC236}">
                    <a16:creationId xmlns:a16="http://schemas.microsoft.com/office/drawing/2014/main" id="{DD81B13F-F76F-5F4C-8157-57AB8FDF68A8}"/>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27">
                <a:extLst>
                  <a:ext uri="{FF2B5EF4-FFF2-40B4-BE49-F238E27FC236}">
                    <a16:creationId xmlns:a16="http://schemas.microsoft.com/office/drawing/2014/main" id="{FF727430-4D15-7042-8D17-3A563C5B7A59}"/>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29">
                <a:extLst>
                  <a:ext uri="{FF2B5EF4-FFF2-40B4-BE49-F238E27FC236}">
                    <a16:creationId xmlns:a16="http://schemas.microsoft.com/office/drawing/2014/main" id="{A027E3C0-094C-4140-9F93-0E377291C152}"/>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6FBA86EB-7A8B-8A4D-B51C-5B6416330614}"/>
                </a:ext>
              </a:extLst>
            </p:cNvPr>
            <p:cNvGrpSpPr/>
            <p:nvPr/>
          </p:nvGrpSpPr>
          <p:grpSpPr>
            <a:xfrm flipH="1">
              <a:off x="6815454" y="275906"/>
              <a:ext cx="419100" cy="2566351"/>
              <a:chOff x="3467100" y="275906"/>
              <a:chExt cx="419100" cy="2566351"/>
            </a:xfrm>
          </p:grpSpPr>
          <p:cxnSp>
            <p:nvCxnSpPr>
              <p:cNvPr id="43" name="直接连接符 32">
                <a:extLst>
                  <a:ext uri="{FF2B5EF4-FFF2-40B4-BE49-F238E27FC236}">
                    <a16:creationId xmlns:a16="http://schemas.microsoft.com/office/drawing/2014/main" id="{4A8EF6AA-0803-CA4E-A3EB-C68E94D98546}"/>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33">
                <a:extLst>
                  <a:ext uri="{FF2B5EF4-FFF2-40B4-BE49-F238E27FC236}">
                    <a16:creationId xmlns:a16="http://schemas.microsoft.com/office/drawing/2014/main" id="{45C69BC5-67E3-8046-B1F3-8099A308CB5F}"/>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34">
                <a:extLst>
                  <a:ext uri="{FF2B5EF4-FFF2-40B4-BE49-F238E27FC236}">
                    <a16:creationId xmlns:a16="http://schemas.microsoft.com/office/drawing/2014/main" id="{F6DCD379-110C-7741-BEF6-50AD98A8686C}"/>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35">
                <a:extLst>
                  <a:ext uri="{FF2B5EF4-FFF2-40B4-BE49-F238E27FC236}">
                    <a16:creationId xmlns:a16="http://schemas.microsoft.com/office/drawing/2014/main" id="{D77A285A-DE82-D541-BE28-1243B9E69C22}"/>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06811A0D-0DBB-AC4C-86F7-1580507DAB7E}"/>
                </a:ext>
              </a:extLst>
            </p:cNvPr>
            <p:cNvGrpSpPr/>
            <p:nvPr/>
          </p:nvGrpSpPr>
          <p:grpSpPr>
            <a:xfrm>
              <a:off x="3443921" y="3549485"/>
              <a:ext cx="419100" cy="1423340"/>
              <a:chOff x="3467100" y="275906"/>
              <a:chExt cx="419100" cy="2566351"/>
            </a:xfrm>
          </p:grpSpPr>
          <p:cxnSp>
            <p:nvCxnSpPr>
              <p:cNvPr id="39" name="直接连接符 37">
                <a:extLst>
                  <a:ext uri="{FF2B5EF4-FFF2-40B4-BE49-F238E27FC236}">
                    <a16:creationId xmlns:a16="http://schemas.microsoft.com/office/drawing/2014/main" id="{1DEB8997-13A3-D84F-AC24-218C9A6570EE}"/>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8">
                <a:extLst>
                  <a:ext uri="{FF2B5EF4-FFF2-40B4-BE49-F238E27FC236}">
                    <a16:creationId xmlns:a16="http://schemas.microsoft.com/office/drawing/2014/main" id="{288FA4FE-751C-2842-881A-AF1EE3253E07}"/>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39">
                <a:extLst>
                  <a:ext uri="{FF2B5EF4-FFF2-40B4-BE49-F238E27FC236}">
                    <a16:creationId xmlns:a16="http://schemas.microsoft.com/office/drawing/2014/main" id="{D3FD257C-93CC-FA4A-93DE-AEA80CED245A}"/>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0">
                <a:extLst>
                  <a:ext uri="{FF2B5EF4-FFF2-40B4-BE49-F238E27FC236}">
                    <a16:creationId xmlns:a16="http://schemas.microsoft.com/office/drawing/2014/main" id="{027CC40A-2C5D-0F43-BCDA-67AE2A1131D3}"/>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410D0808-C982-BF48-86CE-41555D8EDD88}"/>
                </a:ext>
              </a:extLst>
            </p:cNvPr>
            <p:cNvGrpSpPr/>
            <p:nvPr/>
          </p:nvGrpSpPr>
          <p:grpSpPr>
            <a:xfrm flipH="1">
              <a:off x="6841169" y="4236728"/>
              <a:ext cx="419100" cy="736088"/>
              <a:chOff x="3467100" y="275906"/>
              <a:chExt cx="419100" cy="2566351"/>
            </a:xfrm>
          </p:grpSpPr>
          <p:cxnSp>
            <p:nvCxnSpPr>
              <p:cNvPr id="35" name="直接连接符 47">
                <a:extLst>
                  <a:ext uri="{FF2B5EF4-FFF2-40B4-BE49-F238E27FC236}">
                    <a16:creationId xmlns:a16="http://schemas.microsoft.com/office/drawing/2014/main" id="{97569A70-17E6-CE43-97D0-AD2B2080B725}"/>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48">
                <a:extLst>
                  <a:ext uri="{FF2B5EF4-FFF2-40B4-BE49-F238E27FC236}">
                    <a16:creationId xmlns:a16="http://schemas.microsoft.com/office/drawing/2014/main" id="{A4D425E6-C83D-BB47-AD95-4E0400262D0B}"/>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49">
                <a:extLst>
                  <a:ext uri="{FF2B5EF4-FFF2-40B4-BE49-F238E27FC236}">
                    <a16:creationId xmlns:a16="http://schemas.microsoft.com/office/drawing/2014/main" id="{AC041EF3-BE26-494F-906E-4F934F270E7D}"/>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50">
                <a:extLst>
                  <a:ext uri="{FF2B5EF4-FFF2-40B4-BE49-F238E27FC236}">
                    <a16:creationId xmlns:a16="http://schemas.microsoft.com/office/drawing/2014/main" id="{D809269C-7AC0-014F-8094-6DFF8A5A7DC4}"/>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54">
              <a:extLst>
                <a:ext uri="{FF2B5EF4-FFF2-40B4-BE49-F238E27FC236}">
                  <a16:creationId xmlns:a16="http://schemas.microsoft.com/office/drawing/2014/main" id="{4B7FD374-D011-694F-8260-5B9B93FB529E}"/>
                </a:ext>
              </a:extLst>
            </p:cNvPr>
            <p:cNvCxnSpPr/>
            <p:nvPr/>
          </p:nvCxnSpPr>
          <p:spPr>
            <a:xfrm flipH="1">
              <a:off x="7020241" y="3549485"/>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23EF039F-8BC6-F74C-8DAE-9F8978FBF01A}"/>
              </a:ext>
            </a:extLst>
          </p:cNvPr>
          <p:cNvSpPr txBox="1"/>
          <p:nvPr/>
        </p:nvSpPr>
        <p:spPr>
          <a:xfrm>
            <a:off x="7819" y="6137057"/>
            <a:ext cx="53241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计算机系统层次结构</a:t>
            </a:r>
          </a:p>
        </p:txBody>
      </p:sp>
      <p:sp>
        <p:nvSpPr>
          <p:cNvPr id="53" name="文本框 52">
            <a:extLst>
              <a:ext uri="{FF2B5EF4-FFF2-40B4-BE49-F238E27FC236}">
                <a16:creationId xmlns:a16="http://schemas.microsoft.com/office/drawing/2014/main" id="{6A06E29B-7EB4-3F41-B7EE-D3F0B545E9C1}"/>
              </a:ext>
            </a:extLst>
          </p:cNvPr>
          <p:cNvSpPr txBox="1"/>
          <p:nvPr/>
        </p:nvSpPr>
        <p:spPr>
          <a:xfrm>
            <a:off x="6172109" y="2156617"/>
            <a:ext cx="5630097" cy="2862322"/>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计算机系统实现不同机器层次程序的转换主要靠翻译、解释、或两者结合的方式。</a:t>
            </a:r>
            <a:endPar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gn="just"/>
            <a:r>
              <a:rPr lang="zh-CN" altLang="zh-CN" sz="1800" b="1"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翻译</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(Translation)</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是先用转换程序，将相邻两个机器层次中较高层次的程序整个地变换成较低层次上可运行的等效程序，然后再在下一级机器层次上去实现的技术。</a:t>
            </a:r>
            <a:endPar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gn="just"/>
            <a:r>
              <a:rPr lang="zh-CN" altLang="zh-CN" sz="1800" b="1"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解释</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(Interpretation)</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则是在下一级机器层次上用它的一串语句或指令来仿真上一级机器层次上的一条语句或指令的功能</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通过对上一层次机器语言程序中的每条语句或指令逐条解释来实现的技术。</a:t>
            </a:r>
          </a:p>
        </p:txBody>
      </p:sp>
    </p:spTree>
    <p:extLst>
      <p:ext uri="{BB962C8B-B14F-4D97-AF65-F5344CB8AC3E}">
        <p14:creationId xmlns:p14="http://schemas.microsoft.com/office/powerpoint/2010/main" val="198231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计算机系统的不同用户</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8</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201874" y="1086222"/>
            <a:ext cx="4939720" cy="467908"/>
          </a:xfrm>
        </p:spPr>
        <p:txBody>
          <a:bodyPr/>
          <a:lstStyle/>
          <a:p>
            <a:r>
              <a:rPr lang="zh-CN" altLang="en-US" dirty="0">
                <a:solidFill>
                  <a:prstClr val="black"/>
                </a:solidFill>
                <a:latin typeface="黑体" panose="02010609060101010101" pitchFamily="49" charset="-122"/>
              </a:rPr>
              <a:t>最终用户</a:t>
            </a:r>
          </a:p>
          <a:p>
            <a:endParaRPr lang="zh-CN" altLang="en-US" dirty="0"/>
          </a:p>
          <a:p>
            <a:endParaRPr lang="zh-CN" altLang="en-US" dirty="0"/>
          </a:p>
        </p:txBody>
      </p:sp>
      <p:pic>
        <p:nvPicPr>
          <p:cNvPr id="4" name="图形 3" descr="用户">
            <a:extLst>
              <a:ext uri="{FF2B5EF4-FFF2-40B4-BE49-F238E27FC236}">
                <a16:creationId xmlns:a16="http://schemas.microsoft.com/office/drawing/2014/main" id="{03C3F7D1-545F-024E-8930-75D151A0CE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961402" y="931860"/>
            <a:ext cx="781792" cy="781792"/>
          </a:xfrm>
          <a:prstGeom prst="rect">
            <a:avLst/>
          </a:prstGeom>
        </p:spPr>
      </p:pic>
      <p:pic>
        <p:nvPicPr>
          <p:cNvPr id="7" name="图形 6" descr="教师">
            <a:extLst>
              <a:ext uri="{FF2B5EF4-FFF2-40B4-BE49-F238E27FC236}">
                <a16:creationId xmlns:a16="http://schemas.microsoft.com/office/drawing/2014/main" id="{5FD7B1F9-BD97-0949-82C1-14FAAAA8D6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702634" y="862976"/>
            <a:ext cx="914400" cy="914400"/>
          </a:xfrm>
          <a:prstGeom prst="rect">
            <a:avLst/>
          </a:prstGeom>
        </p:spPr>
      </p:pic>
      <p:sp>
        <p:nvSpPr>
          <p:cNvPr id="79" name="内容占位符 3">
            <a:extLst>
              <a:ext uri="{FF2B5EF4-FFF2-40B4-BE49-F238E27FC236}">
                <a16:creationId xmlns:a16="http://schemas.microsoft.com/office/drawing/2014/main" id="{7B14BCB8-FB96-9541-97EF-5BF75BA241A2}"/>
              </a:ext>
            </a:extLst>
          </p:cNvPr>
          <p:cNvSpPr txBox="1">
            <a:spLocks/>
          </p:cNvSpPr>
          <p:nvPr/>
        </p:nvSpPr>
        <p:spPr>
          <a:xfrm>
            <a:off x="6567055" y="1086222"/>
            <a:ext cx="4939720" cy="467908"/>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solidFill>
                  <a:prstClr val="black"/>
                </a:solidFill>
                <a:latin typeface="黑体" panose="02010609060101010101" pitchFamily="49" charset="-122"/>
              </a:rPr>
              <a:t>系统管理员</a:t>
            </a:r>
          </a:p>
          <a:p>
            <a:endParaRPr lang="zh-CN" altLang="en-US" dirty="0"/>
          </a:p>
          <a:p>
            <a:endParaRPr lang="zh-CN" altLang="en-US" dirty="0"/>
          </a:p>
        </p:txBody>
      </p:sp>
      <p:sp>
        <p:nvSpPr>
          <p:cNvPr id="81" name="文本框 80">
            <a:extLst>
              <a:ext uri="{FF2B5EF4-FFF2-40B4-BE49-F238E27FC236}">
                <a16:creationId xmlns:a16="http://schemas.microsoft.com/office/drawing/2014/main" id="{1336335D-0C76-BB46-8161-D80529695515}"/>
              </a:ext>
            </a:extLst>
          </p:cNvPr>
          <p:cNvSpPr txBox="1"/>
          <p:nvPr/>
        </p:nvSpPr>
        <p:spPr>
          <a:xfrm>
            <a:off x="538836" y="1969270"/>
            <a:ext cx="4408715" cy="2031325"/>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b="1" dirty="0"/>
              <a:t>最终用户</a:t>
            </a:r>
            <a:r>
              <a:rPr lang="en-US" altLang="zh-CN" b="1" dirty="0"/>
              <a:t>(End User)</a:t>
            </a:r>
            <a:r>
              <a:rPr lang="zh-CN" altLang="zh-CN" dirty="0"/>
              <a:t>是指使用应用程序解决特定问题的计算机用户，即大多数使用计算机处理邮件、编辑文档、查询数据、观看视频、游玩游戏、使用专用软件完成特定任务的人都属于最终用户 </a:t>
            </a:r>
            <a:r>
              <a:rPr lang="zh-CN" altLang="en-US" dirty="0"/>
              <a:t>。</a:t>
            </a:r>
            <a:endParaRPr lang="en-US" altLang="zh-CN" dirty="0"/>
          </a:p>
          <a:p>
            <a:r>
              <a:rPr lang="en-US" altLang="zh-CN" dirty="0"/>
              <a:t>	</a:t>
            </a:r>
            <a:r>
              <a:rPr lang="zh-CN" altLang="zh-CN" dirty="0"/>
              <a:t>计算机的最终用户能够感知到的只有应用程序。 </a:t>
            </a:r>
            <a:r>
              <a:rPr lang="en-US" altLang="zh-CN" dirty="0"/>
              <a:t>	</a:t>
            </a:r>
            <a:r>
              <a:rPr lang="zh-CN" altLang="zh-CN" dirty="0"/>
              <a:t>  </a:t>
            </a:r>
            <a:endParaRPr lang="zh-CN" altLang="en-US" dirty="0">
              <a:latin typeface="+mn-ea"/>
            </a:endParaRPr>
          </a:p>
        </p:txBody>
      </p:sp>
      <p:sp>
        <p:nvSpPr>
          <p:cNvPr id="82" name="文本框 81">
            <a:extLst>
              <a:ext uri="{FF2B5EF4-FFF2-40B4-BE49-F238E27FC236}">
                <a16:creationId xmlns:a16="http://schemas.microsoft.com/office/drawing/2014/main" id="{8D27C1E8-759F-0F43-B653-47483CF3812E}"/>
              </a:ext>
            </a:extLst>
          </p:cNvPr>
          <p:cNvSpPr txBox="1"/>
          <p:nvPr/>
        </p:nvSpPr>
        <p:spPr>
          <a:xfrm>
            <a:off x="6498276" y="1969269"/>
            <a:ext cx="4408715" cy="3416320"/>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b="1" dirty="0"/>
              <a:t>系统管理员</a:t>
            </a:r>
            <a:r>
              <a:rPr lang="en-US" altLang="zh-CN" b="1" dirty="0"/>
              <a:t>(System Administrator)</a:t>
            </a:r>
            <a:r>
              <a:rPr lang="zh-CN" altLang="zh-CN" dirty="0"/>
              <a:t>则会通过使用操作系统以及其他软件提供的服务来对系统进行配置、管理并维护其可靠运行，从而为计算机用户搭建合理、高效、易于使用的系统环境。系统管理员能够获取、安装或升级计算机的组件和软件，维护安全策略，建立并管理用户账户和权限，对系统和数据进行备份和恢复等。</a:t>
            </a:r>
            <a:endParaRPr lang="en-US" altLang="zh-CN" dirty="0"/>
          </a:p>
          <a:p>
            <a:r>
              <a:rPr lang="en-US" altLang="zh-CN" dirty="0"/>
              <a:t>	</a:t>
            </a:r>
            <a:r>
              <a:rPr lang="zh-CN" altLang="zh-CN" dirty="0"/>
              <a:t>系统管理员能够感知到的是计算机系统中部分的硬件层面、系统管理层面以及相关的人机交互界面和实用程序。 </a:t>
            </a:r>
          </a:p>
          <a:p>
            <a:r>
              <a:rPr lang="en-US" altLang="zh-CN" dirty="0"/>
              <a:t>	</a:t>
            </a:r>
            <a:r>
              <a:rPr lang="zh-CN" altLang="zh-CN" dirty="0"/>
              <a:t>  </a:t>
            </a:r>
            <a:endParaRPr lang="zh-CN" altLang="en-US" dirty="0">
              <a:latin typeface="+mn-ea"/>
            </a:endParaRPr>
          </a:p>
        </p:txBody>
      </p:sp>
    </p:spTree>
    <p:extLst>
      <p:ext uri="{BB962C8B-B14F-4D97-AF65-F5344CB8AC3E}">
        <p14:creationId xmlns:p14="http://schemas.microsoft.com/office/powerpoint/2010/main" val="277235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计算机系统的不同用户</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9</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201874" y="1086222"/>
            <a:ext cx="4939720" cy="467908"/>
          </a:xfrm>
        </p:spPr>
        <p:txBody>
          <a:bodyPr/>
          <a:lstStyle/>
          <a:p>
            <a:r>
              <a:rPr lang="zh-CN" altLang="en-US" dirty="0">
                <a:solidFill>
                  <a:prstClr val="black"/>
                </a:solidFill>
                <a:latin typeface="黑体" panose="02010609060101010101" pitchFamily="49" charset="-122"/>
              </a:rPr>
              <a:t>应用程序员</a:t>
            </a:r>
          </a:p>
          <a:p>
            <a:endParaRPr lang="zh-CN" altLang="en-US" dirty="0"/>
          </a:p>
          <a:p>
            <a:endParaRPr lang="zh-CN" altLang="en-US" dirty="0"/>
          </a:p>
        </p:txBody>
      </p:sp>
      <p:pic>
        <p:nvPicPr>
          <p:cNvPr id="9" name="图形 8" descr="程序员">
            <a:extLst>
              <a:ext uri="{FF2B5EF4-FFF2-40B4-BE49-F238E27FC236}">
                <a16:creationId xmlns:a16="http://schemas.microsoft.com/office/drawing/2014/main" id="{A043702C-2AEB-ED4E-9872-7682A0D5AC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300258" y="903210"/>
            <a:ext cx="828676" cy="828676"/>
          </a:xfrm>
          <a:prstGeom prst="rect">
            <a:avLst/>
          </a:prstGeom>
        </p:spPr>
      </p:pic>
      <p:pic>
        <p:nvPicPr>
          <p:cNvPr id="77" name="图形 76" descr="程序员">
            <a:extLst>
              <a:ext uri="{FF2B5EF4-FFF2-40B4-BE49-F238E27FC236}">
                <a16:creationId xmlns:a16="http://schemas.microsoft.com/office/drawing/2014/main" id="{2DB2E1C0-2F3E-6E45-9730-007E31F666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066809" y="864986"/>
            <a:ext cx="914400" cy="914400"/>
          </a:xfrm>
          <a:prstGeom prst="rect">
            <a:avLst/>
          </a:prstGeom>
        </p:spPr>
      </p:pic>
      <p:pic>
        <p:nvPicPr>
          <p:cNvPr id="78" name="图形 77" descr="程序员">
            <a:extLst>
              <a:ext uri="{FF2B5EF4-FFF2-40B4-BE49-F238E27FC236}">
                <a16:creationId xmlns:a16="http://schemas.microsoft.com/office/drawing/2014/main" id="{DC7165AB-A343-6643-BBF4-1C6C75D73DC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609609" y="864986"/>
            <a:ext cx="914400" cy="914400"/>
          </a:xfrm>
          <a:prstGeom prst="rect">
            <a:avLst/>
          </a:prstGeom>
        </p:spPr>
      </p:pic>
      <p:sp>
        <p:nvSpPr>
          <p:cNvPr id="79" name="内容占位符 3">
            <a:extLst>
              <a:ext uri="{FF2B5EF4-FFF2-40B4-BE49-F238E27FC236}">
                <a16:creationId xmlns:a16="http://schemas.microsoft.com/office/drawing/2014/main" id="{7B14BCB8-FB96-9541-97EF-5BF75BA241A2}"/>
              </a:ext>
            </a:extLst>
          </p:cNvPr>
          <p:cNvSpPr txBox="1">
            <a:spLocks/>
          </p:cNvSpPr>
          <p:nvPr/>
        </p:nvSpPr>
        <p:spPr>
          <a:xfrm>
            <a:off x="6567055" y="1086222"/>
            <a:ext cx="4939720" cy="467908"/>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solidFill>
                  <a:prstClr val="black"/>
                </a:solidFill>
                <a:latin typeface="黑体" panose="02010609060101010101" pitchFamily="49" charset="-122"/>
              </a:rPr>
              <a:t>系统程序员</a:t>
            </a:r>
          </a:p>
          <a:p>
            <a:endParaRPr lang="zh-CN" altLang="en-US" dirty="0"/>
          </a:p>
          <a:p>
            <a:endParaRPr lang="zh-CN" altLang="en-US" dirty="0"/>
          </a:p>
        </p:txBody>
      </p:sp>
      <p:sp>
        <p:nvSpPr>
          <p:cNvPr id="12" name="文本框 11">
            <a:extLst>
              <a:ext uri="{FF2B5EF4-FFF2-40B4-BE49-F238E27FC236}">
                <a16:creationId xmlns:a16="http://schemas.microsoft.com/office/drawing/2014/main" id="{DBF794BE-C174-514B-8497-CA73A9EDAEFE}"/>
              </a:ext>
            </a:extLst>
          </p:cNvPr>
          <p:cNvSpPr txBox="1"/>
          <p:nvPr/>
        </p:nvSpPr>
        <p:spPr>
          <a:xfrm>
            <a:off x="538836" y="1969270"/>
            <a:ext cx="4602758" cy="3139321"/>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b="1" dirty="0"/>
              <a:t>应用程序员</a:t>
            </a:r>
            <a:r>
              <a:rPr lang="en-US" altLang="zh-CN" b="1" dirty="0"/>
              <a:t>(Application Programmer)</a:t>
            </a:r>
            <a:r>
              <a:rPr lang="zh-CN" altLang="zh-CN" dirty="0"/>
              <a:t>使用高级编程语言编写应用程序，即将抽象的算法编写为程序代码的人员。</a:t>
            </a:r>
          </a:p>
          <a:p>
            <a:r>
              <a:rPr lang="en-US" altLang="zh-CN" dirty="0">
                <a:latin typeface="+mn-ea"/>
              </a:rPr>
              <a:t>	</a:t>
            </a:r>
            <a:r>
              <a:rPr lang="zh-CN" altLang="zh-CN" dirty="0"/>
              <a:t>对于应用程序员来说不仅能看到计算机系统的计算机硬件、操作系统提供的应用编程接口</a:t>
            </a:r>
            <a:r>
              <a:rPr lang="en-US" altLang="zh-CN" dirty="0"/>
              <a:t>(API)</a:t>
            </a:r>
            <a:r>
              <a:rPr lang="zh-CN" altLang="zh-CN" dirty="0"/>
              <a:t>以及实用程序和人机交互界面，还能看到相应的程序语言处理系统。语言处理系统包括了翻译程序、编辑程序、链接程序、装入程序以及可供应用程序点用的各类函数库。这些程序和工具集通常会被封装在一起构成</a:t>
            </a:r>
            <a:r>
              <a:rPr lang="zh-CN" altLang="zh-CN" b="1" dirty="0"/>
              <a:t>集成开发环境</a:t>
            </a:r>
            <a:r>
              <a:rPr lang="en-US" altLang="zh-CN" b="1" dirty="0"/>
              <a:t>(IDE)</a:t>
            </a:r>
            <a:r>
              <a:rPr lang="zh-CN" altLang="zh-CN" dirty="0"/>
              <a:t>。 </a:t>
            </a:r>
            <a:endParaRPr lang="zh-CN" altLang="en-US" dirty="0">
              <a:latin typeface="+mn-ea"/>
            </a:endParaRPr>
          </a:p>
        </p:txBody>
      </p:sp>
      <p:sp>
        <p:nvSpPr>
          <p:cNvPr id="13" name="文本框 12">
            <a:extLst>
              <a:ext uri="{FF2B5EF4-FFF2-40B4-BE49-F238E27FC236}">
                <a16:creationId xmlns:a16="http://schemas.microsoft.com/office/drawing/2014/main" id="{8BEE4E91-0EC1-B94A-8BF9-F02647CF4C9C}"/>
              </a:ext>
            </a:extLst>
          </p:cNvPr>
          <p:cNvSpPr txBox="1"/>
          <p:nvPr/>
        </p:nvSpPr>
        <p:spPr>
          <a:xfrm>
            <a:off x="6498276" y="1969269"/>
            <a:ext cx="4408715" cy="2031325"/>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b="1" dirty="0"/>
              <a:t>系统程序员</a:t>
            </a:r>
            <a:r>
              <a:rPr lang="en-US" altLang="zh-CN" b="1" dirty="0"/>
              <a:t>(System Programmer)</a:t>
            </a:r>
            <a:r>
              <a:rPr lang="zh-CN" altLang="zh-CN" dirty="0"/>
              <a:t>则是指设计和开发诸如操作系统、编译器、数据库管理系统等系统软件的程序员。  </a:t>
            </a:r>
          </a:p>
          <a:p>
            <a:r>
              <a:rPr lang="en-US" altLang="zh-CN" dirty="0"/>
              <a:t>	</a:t>
            </a:r>
            <a:r>
              <a:rPr lang="zh-CN" altLang="zh-CN" dirty="0"/>
              <a:t>系统程序员必须熟悉指令系统、机器结构和相关机器功能特性，在必要的时候还需要直接使用汇编语言和其他低级编程语言编写代码。 </a:t>
            </a:r>
            <a:endParaRPr lang="zh-CN" altLang="en-US" dirty="0">
              <a:latin typeface="+mn-ea"/>
            </a:endParaRPr>
          </a:p>
        </p:txBody>
      </p:sp>
      <p:sp>
        <p:nvSpPr>
          <p:cNvPr id="15" name="文本框 14">
            <a:extLst>
              <a:ext uri="{FF2B5EF4-FFF2-40B4-BE49-F238E27FC236}">
                <a16:creationId xmlns:a16="http://schemas.microsoft.com/office/drawing/2014/main" id="{D42E1E54-D15D-1842-AF7E-B015E322AEF1}"/>
              </a:ext>
            </a:extLst>
          </p:cNvPr>
          <p:cNvSpPr txBox="1"/>
          <p:nvPr/>
        </p:nvSpPr>
        <p:spPr>
          <a:xfrm>
            <a:off x="1727859" y="5493125"/>
            <a:ext cx="8461169" cy="646331"/>
          </a:xfrm>
          <a:prstGeom prst="rect">
            <a:avLst/>
          </a:prstGeom>
          <a:noFill/>
        </p:spPr>
        <p:txBody>
          <a:bodyPr wrap="square">
            <a:spAutoFit/>
          </a:bodyPr>
          <a:lstStyle/>
          <a:p>
            <a:r>
              <a:rPr lang="en-US" altLang="zh-CN" sz="1800" dirty="0">
                <a:solidFill>
                  <a:srgbClr val="C00000"/>
                </a:solidFill>
                <a:effectLst/>
                <a:latin typeface="+mn-ea"/>
                <a:cs typeface="Times New Roman" panose="02020603050405020304" pitchFamily="18" charset="0"/>
              </a:rPr>
              <a:t>	</a:t>
            </a:r>
            <a:r>
              <a:rPr lang="zh-CN" altLang="zh-CN" sz="1800" dirty="0">
                <a:solidFill>
                  <a:srgbClr val="FF0000"/>
                </a:solidFill>
                <a:effectLst/>
                <a:latin typeface="+mn-ea"/>
                <a:cs typeface="Times New Roman" panose="02020603050405020304" pitchFamily="18" charset="0"/>
              </a:rPr>
              <a:t>由于一个人会使用计算机从事各种各样的活动，所以许多时候一个人有可能既是最终用户又是应用或系统程序员，还有可能会是系统管理员</a:t>
            </a:r>
            <a:r>
              <a:rPr lang="zh-CN" altLang="en-US" sz="1800" dirty="0">
                <a:solidFill>
                  <a:srgbClr val="FF0000"/>
                </a:solidFill>
                <a:effectLst/>
                <a:latin typeface="+mn-ea"/>
                <a:cs typeface="Times New Roman" panose="02020603050405020304" pitchFamily="18" charset="0"/>
              </a:rPr>
              <a:t>！</a:t>
            </a:r>
            <a:r>
              <a:rPr lang="zh-CN" altLang="zh-CN" dirty="0">
                <a:solidFill>
                  <a:srgbClr val="FF0000"/>
                </a:solidFill>
                <a:effectLst/>
                <a:latin typeface="+mn-ea"/>
              </a:rPr>
              <a:t> </a:t>
            </a:r>
            <a:endParaRPr lang="zh-CN" altLang="en-US" dirty="0">
              <a:solidFill>
                <a:srgbClr val="FF0000"/>
              </a:solidFill>
              <a:latin typeface="+mn-ea"/>
            </a:endParaRPr>
          </a:p>
        </p:txBody>
      </p:sp>
    </p:spTree>
    <p:extLst>
      <p:ext uri="{BB962C8B-B14F-4D97-AF65-F5344CB8AC3E}">
        <p14:creationId xmlns:p14="http://schemas.microsoft.com/office/powerpoint/2010/main" val="300164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19325</TotalTime>
  <Words>9138</Words>
  <Application>Microsoft Office PowerPoint</Application>
  <PresentationFormat>宽屏</PresentationFormat>
  <Paragraphs>818</Paragraphs>
  <Slides>44</Slides>
  <Notes>35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等线</vt:lpstr>
      <vt:lpstr>黑体</vt:lpstr>
      <vt:lpstr>宋体</vt:lpstr>
      <vt:lpstr>微软雅黑</vt:lpstr>
      <vt:lpstr>Arial</vt:lpstr>
      <vt:lpstr>Arial Black</vt:lpstr>
      <vt:lpstr>Cambria Math</vt:lpstr>
      <vt:lpstr>Franklin Gothic Book</vt:lpstr>
      <vt:lpstr>Times New Roman</vt:lpstr>
      <vt:lpstr>Wingdings</vt:lpstr>
      <vt:lpstr>Crop</vt:lpstr>
      <vt:lpstr>PowerPoint 演示文稿</vt:lpstr>
      <vt:lpstr>内容提要</vt:lpstr>
      <vt:lpstr>计算机系统的定义</vt:lpstr>
      <vt:lpstr>计算机系统的定义</vt:lpstr>
      <vt:lpstr>内容提要</vt:lpstr>
      <vt:lpstr>计算机系统层次结构</vt:lpstr>
      <vt:lpstr>计算机系统层次结构</vt:lpstr>
      <vt:lpstr>计算机系统的不同用户</vt:lpstr>
      <vt:lpstr>计算机系统的不同用户</vt:lpstr>
      <vt:lpstr>计算机系统的不同用户</vt:lpstr>
      <vt:lpstr>冯·诺依曼架构 </vt:lpstr>
      <vt:lpstr>冯·诺依曼架构 </vt:lpstr>
      <vt:lpstr>冯·诺依曼架构 </vt:lpstr>
      <vt:lpstr>冯·诺依曼架构 </vt:lpstr>
      <vt:lpstr>冯·诺依曼架构 </vt:lpstr>
      <vt:lpstr>指令和数据</vt:lpstr>
      <vt:lpstr>计算机是如何工作的</vt:lpstr>
      <vt:lpstr>计算机是如何工作的</vt:lpstr>
      <vt:lpstr>计算机是如何工作的</vt:lpstr>
      <vt:lpstr>计算机是如何工作的</vt:lpstr>
      <vt:lpstr>计算机是如何工作的</vt:lpstr>
      <vt:lpstr>程序的编译及执行过程  </vt:lpstr>
      <vt:lpstr>程序的编译及执行过程  </vt:lpstr>
      <vt:lpstr>程序的编译及执行过程  </vt:lpstr>
      <vt:lpstr>程序的编译及执行过程  </vt:lpstr>
      <vt:lpstr>程序的编译及执行过程  </vt:lpstr>
      <vt:lpstr>程序的编译及执行过程  </vt:lpstr>
      <vt:lpstr>程序的编译及执行过程  </vt:lpstr>
      <vt:lpstr>程序的编译及执行过程  </vt:lpstr>
      <vt:lpstr>程序的运行过程</vt:lpstr>
      <vt:lpstr>内容提要</vt:lpstr>
      <vt:lpstr>性能的指标和度量   </vt:lpstr>
      <vt:lpstr>性能的指标和度量   </vt:lpstr>
      <vt:lpstr>CPU性能   </vt:lpstr>
      <vt:lpstr>CPU性能   </vt:lpstr>
      <vt:lpstr>CPU性能   </vt:lpstr>
      <vt:lpstr>指令性能   </vt:lpstr>
      <vt:lpstr>指令性能   </vt:lpstr>
      <vt:lpstr>指令性能   </vt:lpstr>
      <vt:lpstr>指令性能   </vt:lpstr>
      <vt:lpstr>指令性能   </vt:lpstr>
      <vt:lpstr>指令性能   </vt:lpstr>
      <vt:lpstr>指令性能   </vt:lpstr>
      <vt:lpstr>指令性能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Windows 用户</cp:lastModifiedBy>
  <cp:revision>1866</cp:revision>
  <cp:lastPrinted>2021-05-18T05:46:40Z</cp:lastPrinted>
  <dcterms:created xsi:type="dcterms:W3CDTF">2017-10-16T12:06:00Z</dcterms:created>
  <dcterms:modified xsi:type="dcterms:W3CDTF">2023-12-11T09:43:35Z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